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9" r:id="rId2"/>
    <p:sldId id="316" r:id="rId3"/>
    <p:sldId id="310" r:id="rId4"/>
    <p:sldId id="312" r:id="rId5"/>
    <p:sldId id="324" r:id="rId6"/>
    <p:sldId id="323" r:id="rId7"/>
    <p:sldId id="325" r:id="rId8"/>
    <p:sldId id="328" r:id="rId9"/>
    <p:sldId id="331" r:id="rId10"/>
    <p:sldId id="265" r:id="rId11"/>
    <p:sldId id="321" r:id="rId12"/>
    <p:sldId id="314" r:id="rId13"/>
    <p:sldId id="352" r:id="rId14"/>
    <p:sldId id="322" r:id="rId15"/>
    <p:sldId id="266" r:id="rId16"/>
    <p:sldId id="338" r:id="rId17"/>
    <p:sldId id="339" r:id="rId18"/>
    <p:sldId id="340" r:id="rId19"/>
    <p:sldId id="341" r:id="rId20"/>
    <p:sldId id="337" r:id="rId21"/>
    <p:sldId id="267" r:id="rId22"/>
    <p:sldId id="353" r:id="rId23"/>
    <p:sldId id="355" r:id="rId24"/>
    <p:sldId id="354" r:id="rId25"/>
    <p:sldId id="317" r:id="rId26"/>
    <p:sldId id="342" r:id="rId27"/>
    <p:sldId id="343" r:id="rId28"/>
    <p:sldId id="270" r:id="rId29"/>
    <p:sldId id="344" r:id="rId30"/>
    <p:sldId id="272" r:id="rId31"/>
    <p:sldId id="345" r:id="rId32"/>
    <p:sldId id="356" r:id="rId33"/>
    <p:sldId id="31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450A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00" autoAdjust="0"/>
  </p:normalViewPr>
  <p:slideViewPr>
    <p:cSldViewPr>
      <p:cViewPr varScale="1">
        <p:scale>
          <a:sx n="82" d="100"/>
          <a:sy n="82" d="100"/>
        </p:scale>
        <p:origin x="-1128" y="-90"/>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68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5E20A-7FD2-4FDE-A92F-CEB9603FBA4C}" type="datetimeFigureOut">
              <a:rPr lang="en-US" smtClean="0"/>
              <a:pPr/>
              <a:t>8/14/2009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48E585-6118-4F51-9014-9AC1742449A8}"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848E585-6118-4F51-9014-9AC1742449A8}" type="slidenum">
              <a:rPr lang="en-CA" smtClean="0"/>
              <a:pPr/>
              <a:t>5</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Google handles about 200 million searches daily</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Google operates huge data centers around the world that consume a great deal of</a:t>
            </a:r>
          </a:p>
          <a:p>
            <a:r>
              <a:rPr lang="en-CA" sz="1200" kern="1200" baseline="0" dirty="0" smtClean="0">
                <a:solidFill>
                  <a:schemeClr val="tx1"/>
                </a:solidFill>
                <a:latin typeface="+mn-lt"/>
                <a:ea typeface="+mn-ea"/>
                <a:cs typeface="+mn-cs"/>
              </a:rPr>
              <a:t>power," Alex </a:t>
            </a:r>
            <a:r>
              <a:rPr lang="en-CA" sz="1200" kern="1200" baseline="0" dirty="0" err="1" smtClean="0">
                <a:solidFill>
                  <a:schemeClr val="tx1"/>
                </a:solidFill>
                <a:latin typeface="+mn-lt"/>
                <a:ea typeface="+mn-ea"/>
                <a:cs typeface="+mn-cs"/>
              </a:rPr>
              <a:t>Wissner</a:t>
            </a:r>
            <a:r>
              <a:rPr lang="en-CA" sz="1200" kern="1200" baseline="0" dirty="0" smtClean="0">
                <a:solidFill>
                  <a:schemeClr val="tx1"/>
                </a:solidFill>
                <a:latin typeface="+mn-lt"/>
                <a:ea typeface="+mn-ea"/>
                <a:cs typeface="+mn-cs"/>
              </a:rPr>
              <a:t>-Gross told the newspaper. "A Google search has a definite</a:t>
            </a:r>
          </a:p>
          <a:p>
            <a:r>
              <a:rPr lang="en-CA" sz="1200" kern="1200" baseline="0" dirty="0" smtClean="0">
                <a:solidFill>
                  <a:schemeClr val="tx1"/>
                </a:solidFill>
                <a:latin typeface="+mn-lt"/>
                <a:ea typeface="+mn-ea"/>
                <a:cs typeface="+mn-cs"/>
              </a:rPr>
              <a:t>environmental impact.“</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global IT industry generates about 2 percent of global carbon dioxide emissions,</a:t>
            </a:r>
          </a:p>
          <a:p>
            <a:r>
              <a:rPr lang="en-CA" sz="1200" kern="1200" baseline="0" dirty="0" smtClean="0">
                <a:solidFill>
                  <a:schemeClr val="tx1"/>
                </a:solidFill>
                <a:latin typeface="+mn-lt"/>
                <a:ea typeface="+mn-ea"/>
                <a:cs typeface="+mn-cs"/>
              </a:rPr>
              <a:t>or about as much greenhouse gas as the world's airlines, according to a recent Gartner</a:t>
            </a:r>
          </a:p>
          <a:p>
            <a:r>
              <a:rPr lang="en-CA" sz="1200" kern="1200" baseline="0" dirty="0" smtClean="0">
                <a:solidFill>
                  <a:schemeClr val="tx1"/>
                </a:solidFill>
                <a:latin typeface="+mn-lt"/>
                <a:ea typeface="+mn-ea"/>
                <a:cs typeface="+mn-cs"/>
              </a:rPr>
              <a:t>study cited by the newspaper.</a:t>
            </a:r>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19</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Google handles about 200 million searches daily</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Google operates huge data centers around the world that consume a great deal of</a:t>
            </a:r>
          </a:p>
          <a:p>
            <a:r>
              <a:rPr lang="en-CA" sz="1200" kern="1200" baseline="0" dirty="0" smtClean="0">
                <a:solidFill>
                  <a:schemeClr val="tx1"/>
                </a:solidFill>
                <a:latin typeface="+mn-lt"/>
                <a:ea typeface="+mn-ea"/>
                <a:cs typeface="+mn-cs"/>
              </a:rPr>
              <a:t>power," Alex </a:t>
            </a:r>
            <a:r>
              <a:rPr lang="en-CA" sz="1200" kern="1200" baseline="0" dirty="0" err="1" smtClean="0">
                <a:solidFill>
                  <a:schemeClr val="tx1"/>
                </a:solidFill>
                <a:latin typeface="+mn-lt"/>
                <a:ea typeface="+mn-ea"/>
                <a:cs typeface="+mn-cs"/>
              </a:rPr>
              <a:t>Wissner</a:t>
            </a:r>
            <a:r>
              <a:rPr lang="en-CA" sz="1200" kern="1200" baseline="0" dirty="0" smtClean="0">
                <a:solidFill>
                  <a:schemeClr val="tx1"/>
                </a:solidFill>
                <a:latin typeface="+mn-lt"/>
                <a:ea typeface="+mn-ea"/>
                <a:cs typeface="+mn-cs"/>
              </a:rPr>
              <a:t>-Gross told the newspaper. "A Google search has a definite</a:t>
            </a:r>
          </a:p>
          <a:p>
            <a:r>
              <a:rPr lang="en-CA" sz="1200" kern="1200" baseline="0" dirty="0" smtClean="0">
                <a:solidFill>
                  <a:schemeClr val="tx1"/>
                </a:solidFill>
                <a:latin typeface="+mn-lt"/>
                <a:ea typeface="+mn-ea"/>
                <a:cs typeface="+mn-cs"/>
              </a:rPr>
              <a:t>environmental impact.“</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global IT industry generates about 2 percent of global carbon dioxide emissions,</a:t>
            </a:r>
          </a:p>
          <a:p>
            <a:r>
              <a:rPr lang="en-CA" sz="1200" kern="1200" baseline="0" dirty="0" smtClean="0">
                <a:solidFill>
                  <a:schemeClr val="tx1"/>
                </a:solidFill>
                <a:latin typeface="+mn-lt"/>
                <a:ea typeface="+mn-ea"/>
                <a:cs typeface="+mn-cs"/>
              </a:rPr>
              <a:t>or about as much greenhouse gas as the world's airlines, according to a recent Gartner</a:t>
            </a:r>
          </a:p>
          <a:p>
            <a:r>
              <a:rPr lang="en-CA" sz="1200" kern="1200" baseline="0" dirty="0" smtClean="0">
                <a:solidFill>
                  <a:schemeClr val="tx1"/>
                </a:solidFill>
                <a:latin typeface="+mn-lt"/>
                <a:ea typeface="+mn-ea"/>
                <a:cs typeface="+mn-cs"/>
              </a:rPr>
              <a:t>study cited by the newspaper.</a:t>
            </a:r>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20</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848E585-6118-4F51-9014-9AC1742449A8}" type="slidenum">
              <a:rPr lang="en-CA" smtClean="0"/>
              <a:pPr/>
              <a:t>21</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Take a moment to discuss with</a:t>
            </a:r>
            <a:r>
              <a:rPr lang="en-CA" baseline="0" dirty="0" smtClean="0"/>
              <a:t> you table ideas for greening your computer labs, classrooms and school</a:t>
            </a:r>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22</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CA" dirty="0" smtClean="0"/>
          </a:p>
        </p:txBody>
      </p:sp>
      <p:sp>
        <p:nvSpPr>
          <p:cNvPr id="4" name="Slide Number Placeholder 3"/>
          <p:cNvSpPr>
            <a:spLocks noGrp="1"/>
          </p:cNvSpPr>
          <p:nvPr>
            <p:ph type="sldNum" sz="quarter" idx="10"/>
          </p:nvPr>
        </p:nvSpPr>
        <p:spPr/>
        <p:txBody>
          <a:bodyPr/>
          <a:lstStyle/>
          <a:p>
            <a:fld id="{5848E585-6118-4F51-9014-9AC1742449A8}" type="slidenum">
              <a:rPr lang="en-CA" smtClean="0"/>
              <a:pPr/>
              <a:t>23</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5848E585-6118-4F51-9014-9AC1742449A8}" type="slidenum">
              <a:rPr lang="en-CA" smtClean="0"/>
              <a:pPr/>
              <a:t>24</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Green</a:t>
            </a:r>
            <a:r>
              <a:rPr lang="en-CA" baseline="0" dirty="0" smtClean="0"/>
              <a:t> at Google Clip</a:t>
            </a:r>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25</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Green peace</a:t>
            </a:r>
            <a:r>
              <a:rPr lang="en-CA" baseline="0" dirty="0" smtClean="0"/>
              <a:t> clash of the consoles (1m)</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Dell Earth Page</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Possible 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Compare two computer manufacturers</a:t>
            </a:r>
            <a:r>
              <a:rPr lang="en-CA" baseline="0" dirty="0" smtClean="0"/>
              <a:t> </a:t>
            </a:r>
            <a:r>
              <a:rPr lang="en-CA" dirty="0" smtClean="0"/>
              <a:t>green policies and initiatives</a:t>
            </a:r>
          </a:p>
          <a:p>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26</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In order to access services through our site, you must provide us with certain personal information such as your name, your </a:t>
            </a:r>
            <a:r>
              <a:rPr lang="en-US" sz="1200" dirty="0" err="1" smtClean="0">
                <a:latin typeface="Arial" pitchFamily="34" charset="0"/>
                <a:cs typeface="Arial" pitchFamily="34" charset="0"/>
              </a:rPr>
              <a:t>Vari</a:t>
            </a:r>
            <a:r>
              <a:rPr lang="en-US" sz="1200" dirty="0" smtClean="0">
                <a:latin typeface="Arial" pitchFamily="34" charset="0"/>
                <a:cs typeface="Arial" pitchFamily="34" charset="0"/>
              </a:rPr>
              <a:t>-Credit number and expiration date, your </a:t>
            </a:r>
            <a:r>
              <a:rPr lang="en-US" sz="1200" dirty="0" err="1" smtClean="0">
                <a:latin typeface="Arial" pitchFamily="34" charset="0"/>
                <a:cs typeface="Arial" pitchFamily="34" charset="0"/>
              </a:rPr>
              <a:t>Vari</a:t>
            </a:r>
            <a:r>
              <a:rPr lang="en-US" sz="1200" dirty="0" smtClean="0">
                <a:latin typeface="Arial" pitchFamily="34" charset="0"/>
                <a:cs typeface="Arial" pitchFamily="34" charset="0"/>
              </a:rPr>
              <a:t>-Credit billing address, your telephone number, your e-mail address and the name or names of the person(s) in your immediate family. We may also ask you for other personal information, such as your medical history.</a:t>
            </a:r>
            <a:br>
              <a:rPr lang="en-US" sz="1200"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All acquired customer information becomes the property of the Buy n Large corporation and can be used (but is not limited to) any venture the Buy n Large Corporation deems beneficial to it. By visiting Buy n Large (or a Buy n Large partner) the user agrees to relinquish (if requested) any personal assets that may be deemed "usable" by the Buy n Large Corporation; this includes (but is not limited to) real estate, stock holdings, user transportation, employment income and the users "soul" (either real or imagined, regardless of spiritual or religious affiliation).</a:t>
            </a:r>
            <a:br>
              <a:rPr lang="en-US" sz="1200"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By visiting the Buy n Large website you become a registered member of the Buy n Large Database. You may not unsubscribe to this database at any time.</a:t>
            </a:r>
            <a:br>
              <a:rPr lang="en-US" sz="1200"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Buy n Large will share your personal information with third parties whenever it deems such sharing to be advantageous to it, including when you engage in certain activities on our site such as using a menu, viewing, clicking your mouse or breathing. Buy n Large will also share your personal information when you respond to promotional materials from Buy n Large and authorize a third party to use your personal information for purposes such as, for example, sending you additional promotional materials that further obligate you (and your family) to receive additional promotional materials, providing you a product or service, or entering you in a contest, sweepstakes or game that will usually require a financial obligation on the part of the user.</a:t>
            </a:r>
            <a:br>
              <a:rPr lang="en-US" sz="1200"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By visiting Buy n Large you are contractually obligated to read all email that is sent to you via the Buy n Large servers. Failure to do so will be considered of a breach of contract.</a:t>
            </a:r>
            <a:br>
              <a:rPr lang="en-US" sz="1200"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We automatically log all information about your computer's connection to the Internet, which we call "Buy n Large Property". Buy n Large Property consists of things such as IP address, operating system and type of browser software being used and the activities conducted by the user while on our site (or other sites). We may also use some of the Buy n Large Property, such as the pages you visited on our site (or other sites), to send you e-mail messages (such as "Buy n Large requires you to join our Buy n Large Corporate Street Team. Failure to do so will result in legal action") focused on products that we feel you should (or must) be interested in and now are contractually obligated to be interested in.</a:t>
            </a:r>
            <a:br>
              <a:rPr lang="en-US" sz="1200" dirty="0" smtClean="0">
                <a:latin typeface="Arial" pitchFamily="34" charset="0"/>
                <a:cs typeface="Arial" pitchFamily="34" charset="0"/>
              </a:rPr>
            </a:b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From time to time we may add or enhance services available on the site to increase our market share. We will use the information you provide to increase our market share and facilitate any program that is deemed beneficial to the Buy n Large Corporation. For example, if you email us with a question, we will use your email address, name, nature of the question, etc. to assist the Buy n Large Corporation in acquiring new assets. This includes using your question and likeness in publicity materials as the submission of any data to the Buy n Large Corporation immediately transfers your status as a "user" to "Promotional Entity". This status is life long and binding. Please see the Promotional Entity contract at BuynLarge.com for more information on your obligations.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27</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CA" dirty="0" smtClean="0"/>
          </a:p>
          <a:p>
            <a:r>
              <a:rPr lang="en-CA" dirty="0" smtClean="0"/>
              <a:t>$25</a:t>
            </a:r>
            <a:r>
              <a:rPr lang="en-CA" baseline="0" dirty="0" smtClean="0"/>
              <a:t> USD</a:t>
            </a:r>
            <a:endParaRPr lang="en-CA" dirty="0" smtClean="0"/>
          </a:p>
          <a:p>
            <a:r>
              <a:rPr lang="en-CA" dirty="0" smtClean="0"/>
              <a:t>Experiment on coastlines</a:t>
            </a:r>
          </a:p>
          <a:p>
            <a:r>
              <a:rPr lang="en-CA" dirty="0" smtClean="0"/>
              <a:t>Section</a:t>
            </a:r>
            <a:r>
              <a:rPr lang="en-CA" baseline="0" dirty="0" smtClean="0"/>
              <a:t> on mountains &amp; forests</a:t>
            </a:r>
          </a:p>
        </p:txBody>
      </p:sp>
      <p:sp>
        <p:nvSpPr>
          <p:cNvPr id="4" name="Slide Number Placeholder 3"/>
          <p:cNvSpPr>
            <a:spLocks noGrp="1"/>
          </p:cNvSpPr>
          <p:nvPr>
            <p:ph type="sldNum" sz="quarter" idx="10"/>
          </p:nvPr>
        </p:nvSpPr>
        <p:spPr/>
        <p:txBody>
          <a:bodyPr/>
          <a:lstStyle/>
          <a:p>
            <a:fld id="{5848E585-6118-4F51-9014-9AC1742449A8}" type="slidenum">
              <a:rPr lang="en-CA" smtClean="0"/>
              <a:pPr/>
              <a:t>29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848E585-6118-4F51-9014-9AC1742449A8}" type="slidenum">
              <a:rPr lang="en-CA" smtClean="0"/>
              <a:pPr/>
              <a:t>10</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Take a moment to discuss with</a:t>
            </a:r>
            <a:r>
              <a:rPr lang="en-CA" baseline="0" dirty="0" smtClean="0"/>
              <a:t> you table ideas for greening your computer labs, classrooms and school</a:t>
            </a:r>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32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China – 60 minutes segment (12:40)</a:t>
            </a:r>
            <a:r>
              <a:rPr lang="en-CA" baseline="0" dirty="0" smtClean="0"/>
              <a:t> / CBC Resources</a:t>
            </a:r>
          </a:p>
          <a:p>
            <a:r>
              <a:rPr lang="en-CA" baseline="0" dirty="0" smtClean="0"/>
              <a:t>Ghana – Frontline World (20:29m) / Consumers International (5:11m)</a:t>
            </a:r>
            <a:endParaRPr lang="en-CA" dirty="0" smtClean="0"/>
          </a:p>
        </p:txBody>
      </p:sp>
      <p:sp>
        <p:nvSpPr>
          <p:cNvPr id="4" name="Slide Number Placeholder 3"/>
          <p:cNvSpPr>
            <a:spLocks noGrp="1"/>
          </p:cNvSpPr>
          <p:nvPr>
            <p:ph type="sldNum" sz="quarter" idx="10"/>
          </p:nvPr>
        </p:nvSpPr>
        <p:spPr/>
        <p:txBody>
          <a:bodyPr/>
          <a:lstStyle/>
          <a:p>
            <a:fld id="{5848E585-6118-4F51-9014-9AC1742449A8}" type="slidenum">
              <a:rPr lang="en-CA" smtClean="0"/>
              <a:pPr/>
              <a:t>11</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5848E585-6118-4F51-9014-9AC1742449A8}" type="slidenum">
              <a:rPr lang="en-CA" smtClean="0"/>
              <a:pPr/>
              <a:t>13</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fld id="{5848E585-6118-4F51-9014-9AC1742449A8}" type="slidenum">
              <a:rPr lang="en-CA" smtClean="0"/>
              <a:pPr/>
              <a:t>14</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15</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Google handles about 200 million searches daily</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Google operates huge data centers around the world that consume a great deal of</a:t>
            </a:r>
          </a:p>
          <a:p>
            <a:r>
              <a:rPr lang="en-CA" sz="1200" kern="1200" baseline="0" dirty="0" smtClean="0">
                <a:solidFill>
                  <a:schemeClr val="tx1"/>
                </a:solidFill>
                <a:latin typeface="+mn-lt"/>
                <a:ea typeface="+mn-ea"/>
                <a:cs typeface="+mn-cs"/>
              </a:rPr>
              <a:t>power," Alex </a:t>
            </a:r>
            <a:r>
              <a:rPr lang="en-CA" sz="1200" kern="1200" baseline="0" dirty="0" err="1" smtClean="0">
                <a:solidFill>
                  <a:schemeClr val="tx1"/>
                </a:solidFill>
                <a:latin typeface="+mn-lt"/>
                <a:ea typeface="+mn-ea"/>
                <a:cs typeface="+mn-cs"/>
              </a:rPr>
              <a:t>Wissner</a:t>
            </a:r>
            <a:r>
              <a:rPr lang="en-CA" sz="1200" kern="1200" baseline="0" dirty="0" smtClean="0">
                <a:solidFill>
                  <a:schemeClr val="tx1"/>
                </a:solidFill>
                <a:latin typeface="+mn-lt"/>
                <a:ea typeface="+mn-ea"/>
                <a:cs typeface="+mn-cs"/>
              </a:rPr>
              <a:t>-Gross told the newspaper. "A Google search has a definite</a:t>
            </a:r>
          </a:p>
          <a:p>
            <a:r>
              <a:rPr lang="en-CA" sz="1200" kern="1200" baseline="0" dirty="0" smtClean="0">
                <a:solidFill>
                  <a:schemeClr val="tx1"/>
                </a:solidFill>
                <a:latin typeface="+mn-lt"/>
                <a:ea typeface="+mn-ea"/>
                <a:cs typeface="+mn-cs"/>
              </a:rPr>
              <a:t>environmental impact.“</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global IT industry generates about 2 percent of global carbon dioxide emissions,</a:t>
            </a:r>
          </a:p>
          <a:p>
            <a:r>
              <a:rPr lang="en-CA" sz="1200" kern="1200" baseline="0" dirty="0" smtClean="0">
                <a:solidFill>
                  <a:schemeClr val="tx1"/>
                </a:solidFill>
                <a:latin typeface="+mn-lt"/>
                <a:ea typeface="+mn-ea"/>
                <a:cs typeface="+mn-cs"/>
              </a:rPr>
              <a:t>or about as much greenhouse gas as the world's airlines, according to a recent Gartner</a:t>
            </a:r>
          </a:p>
          <a:p>
            <a:r>
              <a:rPr lang="en-CA" sz="1200" kern="1200" baseline="0" dirty="0" smtClean="0">
                <a:solidFill>
                  <a:schemeClr val="tx1"/>
                </a:solidFill>
                <a:latin typeface="+mn-lt"/>
                <a:ea typeface="+mn-ea"/>
                <a:cs typeface="+mn-cs"/>
              </a:rPr>
              <a:t>study cited by the newspaper.</a:t>
            </a:r>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16</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Google handles about 200 million searches daily</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Google operates huge data centers around the world that consume a great deal of</a:t>
            </a:r>
          </a:p>
          <a:p>
            <a:r>
              <a:rPr lang="en-CA" sz="1200" kern="1200" baseline="0" dirty="0" smtClean="0">
                <a:solidFill>
                  <a:schemeClr val="tx1"/>
                </a:solidFill>
                <a:latin typeface="+mn-lt"/>
                <a:ea typeface="+mn-ea"/>
                <a:cs typeface="+mn-cs"/>
              </a:rPr>
              <a:t>power," Alex </a:t>
            </a:r>
            <a:r>
              <a:rPr lang="en-CA" sz="1200" kern="1200" baseline="0" dirty="0" err="1" smtClean="0">
                <a:solidFill>
                  <a:schemeClr val="tx1"/>
                </a:solidFill>
                <a:latin typeface="+mn-lt"/>
                <a:ea typeface="+mn-ea"/>
                <a:cs typeface="+mn-cs"/>
              </a:rPr>
              <a:t>Wissner</a:t>
            </a:r>
            <a:r>
              <a:rPr lang="en-CA" sz="1200" kern="1200" baseline="0" dirty="0" smtClean="0">
                <a:solidFill>
                  <a:schemeClr val="tx1"/>
                </a:solidFill>
                <a:latin typeface="+mn-lt"/>
                <a:ea typeface="+mn-ea"/>
                <a:cs typeface="+mn-cs"/>
              </a:rPr>
              <a:t>-Gross told the newspaper. "A Google search has a definite</a:t>
            </a:r>
          </a:p>
          <a:p>
            <a:r>
              <a:rPr lang="en-CA" sz="1200" kern="1200" baseline="0" dirty="0" smtClean="0">
                <a:solidFill>
                  <a:schemeClr val="tx1"/>
                </a:solidFill>
                <a:latin typeface="+mn-lt"/>
                <a:ea typeface="+mn-ea"/>
                <a:cs typeface="+mn-cs"/>
              </a:rPr>
              <a:t>environmental impact.“</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global IT industry generates about 2 percent of global carbon dioxide emissions,</a:t>
            </a:r>
          </a:p>
          <a:p>
            <a:r>
              <a:rPr lang="en-CA" sz="1200" kern="1200" baseline="0" dirty="0" smtClean="0">
                <a:solidFill>
                  <a:schemeClr val="tx1"/>
                </a:solidFill>
                <a:latin typeface="+mn-lt"/>
                <a:ea typeface="+mn-ea"/>
                <a:cs typeface="+mn-cs"/>
              </a:rPr>
              <a:t>or about as much greenhouse gas as the world's airlines, according to a recent Gartner</a:t>
            </a:r>
          </a:p>
          <a:p>
            <a:r>
              <a:rPr lang="en-CA" sz="1200" kern="1200" baseline="0" dirty="0" smtClean="0">
                <a:solidFill>
                  <a:schemeClr val="tx1"/>
                </a:solidFill>
                <a:latin typeface="+mn-lt"/>
                <a:ea typeface="+mn-ea"/>
                <a:cs typeface="+mn-cs"/>
              </a:rPr>
              <a:t>study cited by the newspaper.</a:t>
            </a:r>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17</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Google handles about 200 million searches daily</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Google operates huge data centers around the world that consume a great deal of</a:t>
            </a:r>
          </a:p>
          <a:p>
            <a:r>
              <a:rPr lang="en-CA" sz="1200" kern="1200" baseline="0" dirty="0" smtClean="0">
                <a:solidFill>
                  <a:schemeClr val="tx1"/>
                </a:solidFill>
                <a:latin typeface="+mn-lt"/>
                <a:ea typeface="+mn-ea"/>
                <a:cs typeface="+mn-cs"/>
              </a:rPr>
              <a:t>power," Alex </a:t>
            </a:r>
            <a:r>
              <a:rPr lang="en-CA" sz="1200" kern="1200" baseline="0" dirty="0" err="1" smtClean="0">
                <a:solidFill>
                  <a:schemeClr val="tx1"/>
                </a:solidFill>
                <a:latin typeface="+mn-lt"/>
                <a:ea typeface="+mn-ea"/>
                <a:cs typeface="+mn-cs"/>
              </a:rPr>
              <a:t>Wissner</a:t>
            </a:r>
            <a:r>
              <a:rPr lang="en-CA" sz="1200" kern="1200" baseline="0" dirty="0" smtClean="0">
                <a:solidFill>
                  <a:schemeClr val="tx1"/>
                </a:solidFill>
                <a:latin typeface="+mn-lt"/>
                <a:ea typeface="+mn-ea"/>
                <a:cs typeface="+mn-cs"/>
              </a:rPr>
              <a:t>-Gross told the newspaper. "A Google search has a definite</a:t>
            </a:r>
          </a:p>
          <a:p>
            <a:r>
              <a:rPr lang="en-CA" sz="1200" kern="1200" baseline="0" dirty="0" smtClean="0">
                <a:solidFill>
                  <a:schemeClr val="tx1"/>
                </a:solidFill>
                <a:latin typeface="+mn-lt"/>
                <a:ea typeface="+mn-ea"/>
                <a:cs typeface="+mn-cs"/>
              </a:rPr>
              <a:t>environmental impact.“</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global IT industry generates about 2 percent of global carbon dioxide emissions,</a:t>
            </a:r>
          </a:p>
          <a:p>
            <a:r>
              <a:rPr lang="en-CA" sz="1200" kern="1200" baseline="0" dirty="0" smtClean="0">
                <a:solidFill>
                  <a:schemeClr val="tx1"/>
                </a:solidFill>
                <a:latin typeface="+mn-lt"/>
                <a:ea typeface="+mn-ea"/>
                <a:cs typeface="+mn-cs"/>
              </a:rPr>
              <a:t>or about as much greenhouse gas as the world's airlines, according to a recent Gartner</a:t>
            </a:r>
          </a:p>
          <a:p>
            <a:r>
              <a:rPr lang="en-CA" sz="1200" kern="1200" baseline="0" dirty="0" smtClean="0">
                <a:solidFill>
                  <a:schemeClr val="tx1"/>
                </a:solidFill>
                <a:latin typeface="+mn-lt"/>
                <a:ea typeface="+mn-ea"/>
                <a:cs typeface="+mn-cs"/>
              </a:rPr>
              <a:t>study cited by the newspaper.</a:t>
            </a:r>
            <a:endParaRPr lang="en-CA" dirty="0"/>
          </a:p>
        </p:txBody>
      </p:sp>
      <p:sp>
        <p:nvSpPr>
          <p:cNvPr id="4" name="Slide Number Placeholder 3"/>
          <p:cNvSpPr>
            <a:spLocks noGrp="1"/>
          </p:cNvSpPr>
          <p:nvPr>
            <p:ph type="sldNum" sz="quarter" idx="10"/>
          </p:nvPr>
        </p:nvSpPr>
        <p:spPr/>
        <p:txBody>
          <a:bodyPr/>
          <a:lstStyle/>
          <a:p>
            <a:fld id="{5848E585-6118-4F51-9014-9AC1742449A8}" type="slidenum">
              <a:rPr lang="en-CA" smtClean="0"/>
              <a:pPr/>
              <a:t>18</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ounded Rectangle 7"/>
          <p:cNvSpPr/>
          <p:nvPr userDrawn="1"/>
        </p:nvSpPr>
        <p:spPr>
          <a:xfrm>
            <a:off x="428596" y="142852"/>
            <a:ext cx="8286808" cy="1357322"/>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p:cNvSpPr>
            <a:spLocks noGrp="1"/>
          </p:cNvSpPr>
          <p:nvPr>
            <p:ph type="subTitle" idx="1"/>
          </p:nvPr>
        </p:nvSpPr>
        <p:spPr>
          <a:xfrm>
            <a:off x="428596" y="1571612"/>
            <a:ext cx="8286808" cy="1101721"/>
          </a:xfrm>
        </p:spPr>
        <p:txBody>
          <a:bodyPr/>
          <a:lstStyle>
            <a:lvl1pPr marL="0" indent="0" algn="ctr">
              <a:buNone/>
              <a:defRPr i="1">
                <a:solidFill>
                  <a:schemeClr val="tx1">
                    <a:lumMod val="75000"/>
                    <a:lumOff val="2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7" name="Title 1"/>
          <p:cNvSpPr>
            <a:spLocks noGrp="1"/>
          </p:cNvSpPr>
          <p:nvPr>
            <p:ph type="ctrTitle"/>
          </p:nvPr>
        </p:nvSpPr>
        <p:spPr>
          <a:xfrm>
            <a:off x="464315" y="142852"/>
            <a:ext cx="8215370" cy="1327173"/>
          </a:xfrm>
          <a:noFill/>
          <a:ln w="38100">
            <a:noFill/>
          </a:ln>
        </p:spPr>
        <p:txBody>
          <a:bodyPr/>
          <a:lstStyle>
            <a:lvl1pPr>
              <a:defRPr>
                <a:latin typeface="Candara" pitchFamily="34" charset="0"/>
              </a:defRPr>
            </a:lvl1pPr>
          </a:lstStyle>
          <a:p>
            <a:r>
              <a:rPr lang="en-US" dirty="0" smtClean="0"/>
              <a:t>Click to edit Master title style</a:t>
            </a:r>
            <a:endParaRPr lang="en-CA"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976" y="5500702"/>
            <a:ext cx="6858048" cy="566738"/>
          </a:xfrm>
        </p:spPr>
        <p:txBody>
          <a:bodyPr anchor="b"/>
          <a:lstStyle>
            <a:lvl1pPr algn="l">
              <a:defRPr sz="2000" b="1">
                <a:latin typeface="Candara" pitchFamily="34" charset="0"/>
              </a:defRPr>
            </a:lvl1pPr>
          </a:lstStyle>
          <a:p>
            <a:r>
              <a:rPr lang="en-US" smtClean="0"/>
              <a:t>Click to edit Master title style</a:t>
            </a:r>
            <a:endParaRPr lang="en-CA"/>
          </a:p>
        </p:txBody>
      </p:sp>
      <p:sp>
        <p:nvSpPr>
          <p:cNvPr id="3" name="Picture Placeholder 2"/>
          <p:cNvSpPr>
            <a:spLocks noGrp="1"/>
          </p:cNvSpPr>
          <p:nvPr>
            <p:ph type="pic" idx="1"/>
          </p:nvPr>
        </p:nvSpPr>
        <p:spPr>
          <a:xfrm>
            <a:off x="1178695" y="285728"/>
            <a:ext cx="6786610" cy="5089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ounded Rectangle 10"/>
          <p:cNvSpPr/>
          <p:nvPr userDrawn="1"/>
        </p:nvSpPr>
        <p:spPr>
          <a:xfrm>
            <a:off x="428596" y="1571612"/>
            <a:ext cx="8286808" cy="5072098"/>
          </a:xfrm>
          <a:prstGeom prst="roundRect">
            <a:avLst>
              <a:gd name="adj" fmla="val 3847"/>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userDrawn="1"/>
        </p:nvSpPr>
        <p:spPr>
          <a:xfrm>
            <a:off x="428596" y="142852"/>
            <a:ext cx="8286808" cy="1357322"/>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57200" y="1714488"/>
            <a:ext cx="8229600" cy="5000660"/>
          </a:xfrm>
          <a:noFill/>
          <a:ln w="38100">
            <a:noFill/>
          </a:ln>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9" name="Title 1"/>
          <p:cNvSpPr>
            <a:spLocks noGrp="1"/>
          </p:cNvSpPr>
          <p:nvPr>
            <p:ph type="ctrTitle"/>
          </p:nvPr>
        </p:nvSpPr>
        <p:spPr>
          <a:xfrm>
            <a:off x="464315" y="142852"/>
            <a:ext cx="8215370" cy="1327173"/>
          </a:xfrm>
          <a:noFill/>
          <a:ln w="38100">
            <a:noFill/>
          </a:ln>
        </p:spPr>
        <p:txBody>
          <a:bodyPr/>
          <a:lstStyle>
            <a:lvl1pPr>
              <a:defRPr>
                <a:latin typeface="Candara" pitchFamily="34" charset="0"/>
              </a:defRPr>
            </a:lvl1pPr>
          </a:lstStyle>
          <a:p>
            <a:r>
              <a:rPr lang="en-US" dirty="0" smtClean="0"/>
              <a:t>Click to edit Master title style</a:t>
            </a:r>
            <a:endParaRPr lang="en-CA"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4F8F640-F9CA-41FF-90C5-4F7E38A34F5D}" type="datetimeFigureOut">
              <a:rPr lang="en-US" smtClean="0"/>
              <a:pPr/>
              <a:t>8/14/2009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EFFBC5F-890E-4C5A-9146-4F734C4459B9}" type="slidenum">
              <a:rPr lang="en-CA" smtClean="0"/>
              <a:pPr/>
              <a:t>‹#›</a:t>
            </a:fld>
            <a:endParaRPr lang="en-CA"/>
          </a:p>
        </p:txBody>
      </p:sp>
      <p:sp>
        <p:nvSpPr>
          <p:cNvPr id="8" name="Title 1"/>
          <p:cNvSpPr>
            <a:spLocks noGrp="1"/>
          </p:cNvSpPr>
          <p:nvPr>
            <p:ph type="ctrTitle"/>
          </p:nvPr>
        </p:nvSpPr>
        <p:spPr>
          <a:xfrm>
            <a:off x="-142908" y="-142900"/>
            <a:ext cx="9429816" cy="1612925"/>
          </a:xfrm>
          <a:solidFill>
            <a:schemeClr val="bg1">
              <a:alpha val="50000"/>
            </a:schemeClr>
          </a:solidFill>
          <a:ln w="38100">
            <a:solidFill>
              <a:schemeClr val="bg1"/>
            </a:solidFill>
          </a:ln>
        </p:spPr>
        <p:txBody>
          <a:bodyPr/>
          <a:lstStyle>
            <a:lvl1pPr>
              <a:defRPr>
                <a:latin typeface="Candara" pitchFamily="34" charset="0"/>
              </a:defRPr>
            </a:lvl1pPr>
          </a:lstStyle>
          <a:p>
            <a:r>
              <a:rPr lang="en-US" dirty="0" smtClean="0"/>
              <a:t>Click to edit Master title style</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5715016"/>
            <a:ext cx="9144000" cy="1142984"/>
          </a:xfrm>
        </p:spPr>
        <p:txBody>
          <a:bodyPr anchor="t"/>
          <a:lstStyle>
            <a:lvl1pPr algn="l">
              <a:defRPr sz="4000" b="1" cap="all"/>
            </a:lvl1pPr>
          </a:lstStyle>
          <a:p>
            <a:r>
              <a:rPr lang="en-US" dirty="0" smtClean="0"/>
              <a:t>Click to edit Master title style</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4F8F640-F9CA-41FF-90C5-4F7E38A34F5D}" type="datetimeFigureOut">
              <a:rPr lang="en-US" smtClean="0"/>
              <a:pPr/>
              <a:t>8/14/2009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EFFBC5F-890E-4C5A-9146-4F734C4459B9}" type="slidenum">
              <a:rPr lang="en-CA" smtClean="0"/>
              <a:pPr/>
              <a:t>‹#›</a:t>
            </a:fld>
            <a:endParaRPr lang="en-CA"/>
          </a:p>
        </p:txBody>
      </p:sp>
      <p:sp>
        <p:nvSpPr>
          <p:cNvPr id="9" name="Title 1"/>
          <p:cNvSpPr>
            <a:spLocks noGrp="1"/>
          </p:cNvSpPr>
          <p:nvPr>
            <p:ph type="ctrTitle"/>
          </p:nvPr>
        </p:nvSpPr>
        <p:spPr>
          <a:xfrm>
            <a:off x="-142908" y="-142900"/>
            <a:ext cx="9429816" cy="1612925"/>
          </a:xfrm>
          <a:solidFill>
            <a:schemeClr val="bg1">
              <a:alpha val="50000"/>
            </a:schemeClr>
          </a:solidFill>
          <a:ln w="38100">
            <a:solidFill>
              <a:schemeClr val="bg1"/>
            </a:solidFill>
          </a:ln>
        </p:spPr>
        <p:txBody>
          <a:bodyPr/>
          <a:lstStyle>
            <a:lvl1pPr>
              <a:defRPr>
                <a:latin typeface="Candara" pitchFamily="34" charset="0"/>
              </a:defRPr>
            </a:lvl1pPr>
          </a:lstStyle>
          <a:p>
            <a:r>
              <a:rPr lang="en-US" dirty="0" smtClean="0"/>
              <a:t>Click to edit Master title style</a:t>
            </a:r>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4F8F640-F9CA-41FF-90C5-4F7E38A34F5D}" type="datetimeFigureOut">
              <a:rPr lang="en-US" smtClean="0"/>
              <a:pPr/>
              <a:t>8/14/2009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EFFBC5F-890E-4C5A-9146-4F734C4459B9}" type="slidenum">
              <a:rPr lang="en-CA" smtClean="0"/>
              <a:pPr/>
              <a:t>‹#›</a:t>
            </a:fld>
            <a:endParaRPr lang="en-CA"/>
          </a:p>
        </p:txBody>
      </p:sp>
      <p:sp>
        <p:nvSpPr>
          <p:cNvPr id="11" name="Title 1"/>
          <p:cNvSpPr>
            <a:spLocks noGrp="1"/>
          </p:cNvSpPr>
          <p:nvPr>
            <p:ph type="ctrTitle"/>
          </p:nvPr>
        </p:nvSpPr>
        <p:spPr>
          <a:xfrm>
            <a:off x="-142908" y="-142900"/>
            <a:ext cx="9429816" cy="1612925"/>
          </a:xfrm>
          <a:solidFill>
            <a:schemeClr val="bg1">
              <a:alpha val="50000"/>
            </a:schemeClr>
          </a:solidFill>
          <a:ln w="38100">
            <a:solidFill>
              <a:schemeClr val="bg1"/>
            </a:solidFill>
          </a:ln>
        </p:spPr>
        <p:txBody>
          <a:bodyPr/>
          <a:lstStyle>
            <a:lvl1pPr>
              <a:defRPr>
                <a:latin typeface="Candara" pitchFamily="34" charset="0"/>
              </a:defRPr>
            </a:lvl1pPr>
          </a:lstStyle>
          <a:p>
            <a:r>
              <a:rPr lang="en-US" dirty="0" smtClean="0"/>
              <a:t>Click to edit Master title style</a:t>
            </a:r>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F8F640-F9CA-41FF-90C5-4F7E38A34F5D}" type="datetimeFigureOut">
              <a:rPr lang="en-US" smtClean="0"/>
              <a:pPr/>
              <a:t>8/14/2009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EFFBC5F-890E-4C5A-9146-4F734C4459B9}" type="slidenum">
              <a:rPr lang="en-CA" smtClean="0"/>
              <a:pPr/>
              <a:t>‹#›</a:t>
            </a:fld>
            <a:endParaRPr lang="en-CA"/>
          </a:p>
        </p:txBody>
      </p:sp>
      <p:sp>
        <p:nvSpPr>
          <p:cNvPr id="7" name="Title 1"/>
          <p:cNvSpPr>
            <a:spLocks noGrp="1"/>
          </p:cNvSpPr>
          <p:nvPr>
            <p:ph type="ctrTitle"/>
          </p:nvPr>
        </p:nvSpPr>
        <p:spPr>
          <a:xfrm>
            <a:off x="-142908" y="-142900"/>
            <a:ext cx="9429816" cy="1612925"/>
          </a:xfrm>
          <a:solidFill>
            <a:schemeClr val="bg1">
              <a:alpha val="50000"/>
            </a:schemeClr>
          </a:solidFill>
          <a:ln w="38100">
            <a:solidFill>
              <a:schemeClr val="bg1"/>
            </a:solidFill>
          </a:ln>
        </p:spPr>
        <p:txBody>
          <a:bodyPr/>
          <a:lstStyle>
            <a:lvl1pPr>
              <a:defRPr>
                <a:latin typeface="Candara" pitchFamily="34" charset="0"/>
              </a:defRPr>
            </a:lvl1pPr>
          </a:lstStyle>
          <a:p>
            <a:r>
              <a:rPr lang="en-US" dirty="0" smtClean="0"/>
              <a:t>Click to edit Master title style</a:t>
            </a:r>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ounded Rectangle 7"/>
          <p:cNvSpPr/>
          <p:nvPr userDrawn="1"/>
        </p:nvSpPr>
        <p:spPr>
          <a:xfrm>
            <a:off x="428596" y="214290"/>
            <a:ext cx="3071834" cy="1214446"/>
          </a:xfrm>
          <a:prstGeom prst="round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3575050" y="273050"/>
            <a:ext cx="5111750" cy="585311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3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4F8F640-F9CA-41FF-90C5-4F7E38A34F5D}" type="datetimeFigureOut">
              <a:rPr lang="en-US" smtClean="0"/>
              <a:pPr/>
              <a:t>8/14/2009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EFFBC5F-890E-4C5A-9146-4F734C4459B9}" type="slidenum">
              <a:rPr lang="en-CA" smtClean="0"/>
              <a:pPr/>
              <a:t>‹#›</a:t>
            </a:fld>
            <a:endParaRPr lang="en-CA"/>
          </a:p>
        </p:txBody>
      </p:sp>
      <p:sp>
        <p:nvSpPr>
          <p:cNvPr id="12" name="Title 11"/>
          <p:cNvSpPr>
            <a:spLocks noGrp="1"/>
          </p:cNvSpPr>
          <p:nvPr>
            <p:ph type="title"/>
          </p:nvPr>
        </p:nvSpPr>
        <p:spPr>
          <a:xfrm>
            <a:off x="457200" y="274638"/>
            <a:ext cx="2971792" cy="1143000"/>
          </a:xfrm>
        </p:spPr>
        <p:txBody>
          <a:bodyPr/>
          <a:lstStyle/>
          <a:p>
            <a:r>
              <a:rPr lang="en-US" smtClean="0"/>
              <a:t>Click to edit Master title style</a:t>
            </a:r>
            <a:endParaRPr lang="en-C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alpha val="73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8F640-F9CA-41FF-90C5-4F7E38A34F5D}" type="datetimeFigureOut">
              <a:rPr lang="en-US" smtClean="0"/>
              <a:pPr/>
              <a:t>8/14/2009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FBC5F-890E-4C5A-9146-4F734C4459B9}" type="slidenum">
              <a:rPr lang="en-CA" smtClean="0"/>
              <a:pPr/>
              <a:t>‹#›</a:t>
            </a:fld>
            <a:endParaRPr lang="en-CA"/>
          </a:p>
        </p:txBody>
      </p:sp>
      <p:pic>
        <p:nvPicPr>
          <p:cNvPr id="13" name="Picture 12" descr="background.jpg"/>
          <p:cNvPicPr>
            <a:picLocks noChangeAspect="1"/>
          </p:cNvPicPr>
          <p:nvPr userDrawn="1"/>
        </p:nvPicPr>
        <p:blipFill>
          <a:blip r:embed="rId12"/>
          <a:stretch>
            <a:fillRect/>
          </a:stretch>
        </p:blipFill>
        <p:spPr>
          <a:xfrm>
            <a:off x="0" y="0"/>
            <a:ext cx="9144000" cy="6875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www.pbs.org/frontlineworld/stories/ghana804/video/video_index.html" TargetMode="External"/><Relationship Id="rId3" Type="http://schemas.openxmlformats.org/officeDocument/2006/relationships/hyperlink" Target="http://www.cbsnews.com/video/watch/?id=4586903n" TargetMode="External"/><Relationship Id="rId7" Type="http://schemas.openxmlformats.org/officeDocument/2006/relationships/hyperlink" Target="http://www.consumersinternational.org/Templates/Internal.asp?NodeID=9753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EE%20Resources/1%20-%20E%20Waste/E-Waste%20-%20CBC%20-%2012pg.pdf"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edwardburtynsky.com/" TargetMode="Externa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watch.discoverychannel.ca/daily-planet/july-2009/daily-planet-july-28-2009/#clip19777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video.msn.com/video.aspx/?mkt=en-CA&amp;brand=sympatico&amp;vid=37c696bf-4f73-440f-8261-7881478e8eee&amp;wa=wsignin1.0"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www.dowhatyoucan.ca/Electronic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cofont.e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moodle.yrdsb.ca/course/view.php?id=1690"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ontarioecoschools.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7YGqY5vmEc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6MashHHQvP8" TargetMode="External"/><Relationship Id="rId7" Type="http://schemas.openxmlformats.org/officeDocument/2006/relationships/hyperlink" Target="http://content.dell.com/us/en/corp/dell-earth.aspx"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hyperlink" Target="http://www.greenpeace.org/international/clashoftheconsoles/"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http://www.edwardburtynsky.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edwardburtynsky.com/" TargetMode="External"/><Relationship Id="rId7"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EE%20Resources/4%20-%20Computer%20Programming%20and%20Simulations/Fractals%20-%20Coastline%20-%20NOVA.pdf" TargetMode="Externa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EE%20Resources/MoE%20-%20Support%20Documents%20and%20Resources/MoE%20-%20Act%20Today,%20Shape%20Tomorrow.pdf"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EE%20Resources/MoE%20-%20Support%20Documents%20and%20Resources/MoE%20-%20Shaping%20schools,%20Shaping%20Futur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EE%20Resources/MoE%20-%20Support%20Documents%20and%20Resources/MoE%20-%20EE%20Standards.pdf"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hyperlink" Target="EE%20Resources/MoE%20-%20Support%20Documents%20and%20Resources/MoE%20-%20EE%20Curriculum%20-%20Scope%20and%20Sequence.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2140"/>
            <a:ext cx="9144000" cy="1285860"/>
          </a:xfrm>
        </p:spPr>
        <p:txBody>
          <a:bodyPr>
            <a:normAutofit/>
          </a:bodyPr>
          <a:lstStyle/>
          <a:p>
            <a:r>
              <a:rPr lang="en-CA" dirty="0" smtClean="0"/>
              <a:t>Electronic Waste</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8596" y="1571612"/>
            <a:ext cx="3857652" cy="1571636"/>
          </a:xfrm>
          <a:prstGeom prst="roundRect">
            <a:avLst>
              <a:gd name="adj" fmla="val 13316"/>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ontent Placeholder 1"/>
          <p:cNvSpPr txBox="1">
            <a:spLocks/>
          </p:cNvSpPr>
          <p:nvPr/>
        </p:nvSpPr>
        <p:spPr>
          <a:xfrm>
            <a:off x="457200" y="1680001"/>
            <a:ext cx="3757610" cy="135485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u="none" strike="noStrike" kern="1200" cap="none" spc="0" normalizeH="0" baseline="0" noProof="0" dirty="0" smtClean="0">
                <a:ln>
                  <a:noFill/>
                </a:ln>
                <a:solidFill>
                  <a:schemeClr val="tx1">
                    <a:lumMod val="75000"/>
                    <a:lumOff val="25000"/>
                  </a:schemeClr>
                </a:solidFill>
                <a:effectLst/>
                <a:uLnTx/>
                <a:uFillTx/>
                <a:ea typeface="+mn-ea"/>
                <a:cs typeface="+mn-cs"/>
              </a:rPr>
              <a:t>China</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CA" sz="3200" dirty="0" smtClean="0">
              <a:solidFill>
                <a:schemeClr val="tx1">
                  <a:lumMod val="75000"/>
                  <a:lumOff val="2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sp>
        <p:nvSpPr>
          <p:cNvPr id="7" name="Rounded Rectangle 6"/>
          <p:cNvSpPr/>
          <p:nvPr/>
        </p:nvSpPr>
        <p:spPr>
          <a:xfrm>
            <a:off x="4429124" y="1571612"/>
            <a:ext cx="4286280" cy="2571768"/>
          </a:xfrm>
          <a:prstGeom prst="roundRect">
            <a:avLst>
              <a:gd name="adj" fmla="val 7479"/>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ctrTitle"/>
          </p:nvPr>
        </p:nvSpPr>
        <p:spPr/>
        <p:txBody>
          <a:bodyPr/>
          <a:lstStyle/>
          <a:p>
            <a:r>
              <a:rPr lang="en-CA" dirty="0" smtClean="0"/>
              <a:t>Impacts of Electronic Waste</a:t>
            </a:r>
            <a:endParaRPr lang="en-CA" dirty="0"/>
          </a:p>
        </p:txBody>
      </p:sp>
      <p:pic>
        <p:nvPicPr>
          <p:cNvPr id="8" name="Picture 7" descr="white computer outline.png">
            <a:hlinkClick r:id="rId3"/>
          </p:cNvPr>
          <p:cNvPicPr>
            <a:picLocks noChangeAspect="1"/>
          </p:cNvPicPr>
          <p:nvPr/>
        </p:nvPicPr>
        <p:blipFill>
          <a:blip r:embed="rId4"/>
          <a:stretch>
            <a:fillRect/>
          </a:stretch>
        </p:blipFill>
        <p:spPr>
          <a:xfrm>
            <a:off x="1500166" y="1658738"/>
            <a:ext cx="1532397" cy="1484510"/>
          </a:xfrm>
          <a:prstGeom prst="rect">
            <a:avLst/>
          </a:prstGeom>
        </p:spPr>
      </p:pic>
      <p:pic>
        <p:nvPicPr>
          <p:cNvPr id="10" name="Picture 9" descr="white paper outline.png">
            <a:hlinkClick r:id="rId5" action="ppaction://hlinkfile"/>
          </p:cNvPr>
          <p:cNvPicPr>
            <a:picLocks noChangeAspect="1"/>
          </p:cNvPicPr>
          <p:nvPr/>
        </p:nvPicPr>
        <p:blipFill>
          <a:blip r:embed="rId6"/>
          <a:stretch>
            <a:fillRect/>
          </a:stretch>
        </p:blipFill>
        <p:spPr>
          <a:xfrm>
            <a:off x="2928926" y="1654273"/>
            <a:ext cx="1389521" cy="1346099"/>
          </a:xfrm>
          <a:prstGeom prst="rect">
            <a:avLst/>
          </a:prstGeom>
        </p:spPr>
      </p:pic>
      <p:sp>
        <p:nvSpPr>
          <p:cNvPr id="12" name="Content Placeholder 1"/>
          <p:cNvSpPr txBox="1">
            <a:spLocks/>
          </p:cNvSpPr>
          <p:nvPr/>
        </p:nvSpPr>
        <p:spPr>
          <a:xfrm>
            <a:off x="4572000" y="1643050"/>
            <a:ext cx="4043362" cy="2500330"/>
          </a:xfrm>
          <a:prstGeom prst="rect">
            <a:avLst/>
          </a:prstGeom>
        </p:spPr>
        <p:txBody>
          <a:bodyPr vert="horz" lIns="91440" tIns="45720" rIns="91440" bIns="45720"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rPr>
              <a:t>“E-waste is the term used to describe old,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rPr>
              <a:t>end-of-life or discarded appliances using electricity”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9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18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rPr>
              <a:t>ewasteguide.info</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sp>
        <p:nvSpPr>
          <p:cNvPr id="13" name="Rounded Rectangle 12"/>
          <p:cNvSpPr/>
          <p:nvPr/>
        </p:nvSpPr>
        <p:spPr>
          <a:xfrm>
            <a:off x="428596" y="3214686"/>
            <a:ext cx="3857652" cy="1643074"/>
          </a:xfrm>
          <a:prstGeom prst="roundRect">
            <a:avLst>
              <a:gd name="adj" fmla="val 12964"/>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Content Placeholder 1"/>
          <p:cNvSpPr txBox="1">
            <a:spLocks/>
          </p:cNvSpPr>
          <p:nvPr/>
        </p:nvSpPr>
        <p:spPr>
          <a:xfrm>
            <a:off x="428596" y="3328001"/>
            <a:ext cx="3757610" cy="1416443"/>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u="none" strike="noStrike" kern="1200" cap="none" spc="0" normalizeH="0" baseline="0" noProof="0" dirty="0" smtClean="0">
                <a:ln>
                  <a:noFill/>
                </a:ln>
                <a:solidFill>
                  <a:schemeClr val="tx1">
                    <a:lumMod val="75000"/>
                    <a:lumOff val="25000"/>
                  </a:schemeClr>
                </a:solidFill>
                <a:effectLst/>
                <a:uLnTx/>
                <a:uFillTx/>
                <a:ea typeface="+mn-ea"/>
                <a:cs typeface="+mn-cs"/>
              </a:rPr>
              <a:t>Ghana</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CA" sz="3200" dirty="0" smtClean="0">
              <a:solidFill>
                <a:schemeClr val="tx1">
                  <a:lumMod val="75000"/>
                  <a:lumOff val="2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pic>
        <p:nvPicPr>
          <p:cNvPr id="17" name="Picture 16" descr="white computer outline.png">
            <a:hlinkClick r:id="rId7"/>
          </p:cNvPr>
          <p:cNvPicPr>
            <a:picLocks noChangeAspect="1"/>
          </p:cNvPicPr>
          <p:nvPr/>
        </p:nvPicPr>
        <p:blipFill>
          <a:blip r:embed="rId4"/>
          <a:stretch>
            <a:fillRect/>
          </a:stretch>
        </p:blipFill>
        <p:spPr>
          <a:xfrm>
            <a:off x="2753851" y="3301812"/>
            <a:ext cx="1532397" cy="1484510"/>
          </a:xfrm>
          <a:prstGeom prst="rect">
            <a:avLst/>
          </a:prstGeom>
        </p:spPr>
      </p:pic>
      <p:pic>
        <p:nvPicPr>
          <p:cNvPr id="18" name="Picture 17" descr="white computer outline.png">
            <a:hlinkClick r:id="rId8"/>
          </p:cNvPr>
          <p:cNvPicPr>
            <a:picLocks noChangeAspect="1"/>
          </p:cNvPicPr>
          <p:nvPr/>
        </p:nvPicPr>
        <p:blipFill>
          <a:blip r:embed="rId4"/>
          <a:stretch>
            <a:fillRect/>
          </a:stretch>
        </p:blipFill>
        <p:spPr>
          <a:xfrm flipH="1">
            <a:off x="1714480" y="3301812"/>
            <a:ext cx="1532397" cy="14845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8596" y="1571612"/>
            <a:ext cx="3857652" cy="4786346"/>
          </a:xfrm>
          <a:prstGeom prst="roundRect">
            <a:avLst>
              <a:gd name="adj" fmla="val 57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857752" y="1571612"/>
            <a:ext cx="3857652" cy="4786346"/>
          </a:xfrm>
          <a:prstGeom prst="roundRect">
            <a:avLst>
              <a:gd name="adj" fmla="val 601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ctrTitle"/>
          </p:nvPr>
        </p:nvSpPr>
        <p:spPr/>
        <p:txBody>
          <a:bodyPr/>
          <a:lstStyle/>
          <a:p>
            <a:r>
              <a:rPr lang="en-CA" dirty="0" smtClean="0"/>
              <a:t>Electronic Waste in China</a:t>
            </a:r>
            <a:endParaRPr lang="en-CA" dirty="0"/>
          </a:p>
        </p:txBody>
      </p:sp>
      <p:pic>
        <p:nvPicPr>
          <p:cNvPr id="4" name="Picture 2" descr="http://www.mov99.com/movie/poster/showposter.asp?id=po2007314515610">
            <a:hlinkClick r:id="rId2"/>
          </p:cNvPr>
          <p:cNvPicPr>
            <a:picLocks noChangeAspect="1" noChangeArrowheads="1"/>
          </p:cNvPicPr>
          <p:nvPr/>
        </p:nvPicPr>
        <p:blipFill>
          <a:blip r:embed="rId3"/>
          <a:srcRect/>
          <a:stretch>
            <a:fillRect/>
          </a:stretch>
        </p:blipFill>
        <p:spPr bwMode="auto">
          <a:xfrm>
            <a:off x="5257942" y="1701804"/>
            <a:ext cx="3057273" cy="4525963"/>
          </a:xfrm>
          <a:prstGeom prst="rect">
            <a:avLst/>
          </a:prstGeom>
          <a:noFill/>
        </p:spPr>
      </p:pic>
      <p:pic>
        <p:nvPicPr>
          <p:cNvPr id="5" name="Picture 2" descr="http://www.cinevegas.com/cv/images/63/ManufacturedLandscapesDVD.jpg">
            <a:hlinkClick r:id="rId2"/>
          </p:cNvPr>
          <p:cNvPicPr>
            <a:picLocks noChangeAspect="1" noChangeArrowheads="1"/>
          </p:cNvPicPr>
          <p:nvPr/>
        </p:nvPicPr>
        <p:blipFill>
          <a:blip r:embed="rId4"/>
          <a:srcRect/>
          <a:stretch>
            <a:fillRect/>
          </a:stretch>
        </p:blipFill>
        <p:spPr bwMode="auto">
          <a:xfrm>
            <a:off x="785786" y="1698578"/>
            <a:ext cx="3143272" cy="453241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Electronics Recycling</a:t>
            </a:r>
            <a:endParaRPr lang="en-CA" dirty="0"/>
          </a:p>
        </p:txBody>
      </p:sp>
      <p:sp>
        <p:nvSpPr>
          <p:cNvPr id="13" name="Rounded Rectangle 12"/>
          <p:cNvSpPr/>
          <p:nvPr/>
        </p:nvSpPr>
        <p:spPr>
          <a:xfrm>
            <a:off x="428596" y="1571612"/>
            <a:ext cx="3857652" cy="1643074"/>
          </a:xfrm>
          <a:prstGeom prst="roundRect">
            <a:avLst>
              <a:gd name="adj" fmla="val 12964"/>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5" name="Picture 14" descr="white computer outline.png">
            <a:hlinkClick r:id="rId3"/>
          </p:cNvPr>
          <p:cNvPicPr>
            <a:picLocks noChangeAspect="1"/>
          </p:cNvPicPr>
          <p:nvPr/>
        </p:nvPicPr>
        <p:blipFill>
          <a:blip r:embed="rId4"/>
          <a:stretch>
            <a:fillRect/>
          </a:stretch>
        </p:blipFill>
        <p:spPr>
          <a:xfrm>
            <a:off x="2714612" y="1643050"/>
            <a:ext cx="1532397" cy="1484510"/>
          </a:xfrm>
          <a:prstGeom prst="rect">
            <a:avLst/>
          </a:prstGeom>
        </p:spPr>
      </p:pic>
      <p:pic>
        <p:nvPicPr>
          <p:cNvPr id="16" name="Picture 15" descr="white computer outline.png">
            <a:hlinkClick r:id="rId5"/>
          </p:cNvPr>
          <p:cNvPicPr>
            <a:picLocks noChangeAspect="1"/>
          </p:cNvPicPr>
          <p:nvPr/>
        </p:nvPicPr>
        <p:blipFill>
          <a:blip r:embed="rId4"/>
          <a:stretch>
            <a:fillRect/>
          </a:stretch>
        </p:blipFill>
        <p:spPr>
          <a:xfrm flipH="1">
            <a:off x="571472" y="1643050"/>
            <a:ext cx="1532397" cy="1484510"/>
          </a:xfrm>
          <a:prstGeom prst="rect">
            <a:avLst/>
          </a:prstGeom>
        </p:spPr>
      </p:pic>
      <p:sp>
        <p:nvSpPr>
          <p:cNvPr id="17" name="Rounded Rectangle 16"/>
          <p:cNvSpPr/>
          <p:nvPr/>
        </p:nvSpPr>
        <p:spPr>
          <a:xfrm>
            <a:off x="4429124" y="1571612"/>
            <a:ext cx="4286280" cy="2786082"/>
          </a:xfrm>
          <a:prstGeom prst="roundRect">
            <a:avLst>
              <a:gd name="adj" fmla="val 7479"/>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ontent Placeholder 1"/>
          <p:cNvSpPr txBox="1">
            <a:spLocks/>
          </p:cNvSpPr>
          <p:nvPr/>
        </p:nvSpPr>
        <p:spPr>
          <a:xfrm>
            <a:off x="4572000" y="1571612"/>
            <a:ext cx="4043362" cy="2786082"/>
          </a:xfrm>
          <a:prstGeom prst="rect">
            <a:avLst/>
          </a:prstGeom>
        </p:spPr>
        <p:txBody>
          <a:bodyPr vert="horz" lIns="91440" tIns="45720" rIns="91440" bIns="45720" rtlCol="0" anchor="ctr">
            <a:normAutofit fontScale="92500"/>
          </a:bodyPr>
          <a:lstStyle/>
          <a:p>
            <a:pPr lvl="0" algn="just">
              <a:spcBef>
                <a:spcPct val="20000"/>
              </a:spcBef>
            </a:pPr>
            <a:r>
              <a:rPr lang="en-CA" sz="2600" dirty="0" smtClean="0"/>
              <a:t>$13.44 </a:t>
            </a:r>
            <a:r>
              <a:rPr lang="en-CA" sz="2600" dirty="0" smtClean="0"/>
              <a:t>- Desktop computers</a:t>
            </a:r>
          </a:p>
          <a:p>
            <a:pPr lvl="0" algn="just">
              <a:spcBef>
                <a:spcPct val="20000"/>
              </a:spcBef>
            </a:pPr>
            <a:r>
              <a:rPr lang="en-CA" sz="2600" dirty="0" smtClean="0"/>
              <a:t>$</a:t>
            </a:r>
            <a:r>
              <a:rPr lang="en-CA" sz="2600" dirty="0" smtClean="0"/>
              <a:t>2.14 - Laptops 	</a:t>
            </a:r>
          </a:p>
          <a:p>
            <a:pPr lvl="0" algn="just">
              <a:spcBef>
                <a:spcPct val="20000"/>
              </a:spcBef>
            </a:pPr>
            <a:r>
              <a:rPr lang="en-CA" sz="2600" dirty="0" smtClean="0"/>
              <a:t>$</a:t>
            </a:r>
            <a:r>
              <a:rPr lang="en-CA" sz="2600" dirty="0" smtClean="0"/>
              <a:t>12.03 - Computer monitors</a:t>
            </a:r>
          </a:p>
          <a:p>
            <a:pPr lvl="0" algn="just">
              <a:spcBef>
                <a:spcPct val="20000"/>
              </a:spcBef>
            </a:pPr>
            <a:r>
              <a:rPr lang="en-CA" sz="2600" dirty="0" smtClean="0"/>
              <a:t>$</a:t>
            </a:r>
            <a:r>
              <a:rPr lang="en-CA" sz="2600" dirty="0" smtClean="0"/>
              <a:t>5.05 - Printers</a:t>
            </a:r>
          </a:p>
          <a:p>
            <a:pPr lvl="0" algn="just">
              <a:spcBef>
                <a:spcPct val="20000"/>
              </a:spcBef>
            </a:pPr>
            <a:r>
              <a:rPr lang="en-CA" sz="2600" dirty="0" smtClean="0"/>
              <a:t>$0.32 - Per Peripheral</a:t>
            </a:r>
          </a:p>
          <a:p>
            <a:pPr lvl="0" algn="just">
              <a:spcBef>
                <a:spcPct val="20000"/>
              </a:spcBef>
            </a:pPr>
            <a:r>
              <a:rPr lang="en-CA" sz="2600" dirty="0" smtClean="0"/>
              <a:t>$10.07 - Televisions</a:t>
            </a: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8596" y="1571612"/>
            <a:ext cx="3857652" cy="1571636"/>
          </a:xfrm>
          <a:prstGeom prst="roundRect">
            <a:avLst>
              <a:gd name="adj" fmla="val 14052"/>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ontent Placeholder 1"/>
          <p:cNvSpPr txBox="1">
            <a:spLocks/>
          </p:cNvSpPr>
          <p:nvPr/>
        </p:nvSpPr>
        <p:spPr>
          <a:xfrm>
            <a:off x="457200" y="1680001"/>
            <a:ext cx="3757610" cy="1354859"/>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u="none" strike="noStrike" kern="1200" cap="none" spc="0" normalizeH="0" baseline="0" noProof="0" dirty="0" smtClean="0">
                <a:ln>
                  <a:noFill/>
                </a:ln>
                <a:solidFill>
                  <a:schemeClr val="tx1">
                    <a:lumMod val="75000"/>
                    <a:lumOff val="25000"/>
                  </a:schemeClr>
                </a:solidFill>
                <a:effectLst/>
                <a:uLnTx/>
                <a:uFillTx/>
                <a:ea typeface="+mn-ea"/>
                <a:cs typeface="+mn-cs"/>
              </a:rPr>
              <a:t>Do What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3200" noProof="0" dirty="0" smtClean="0">
                <a:solidFill>
                  <a:schemeClr val="tx1">
                    <a:lumMod val="75000"/>
                    <a:lumOff val="25000"/>
                  </a:schemeClr>
                </a:solidFill>
              </a:rPr>
              <a:t>You </a:t>
            </a:r>
            <a:r>
              <a:rPr lang="en-CA" sz="3200" noProof="0" dirty="0" smtClean="0">
                <a:solidFill>
                  <a:schemeClr val="tx1">
                    <a:lumMod val="75000"/>
                    <a:lumOff val="25000"/>
                  </a:schemeClr>
                </a:solidFill>
              </a:rPr>
              <a:t>Can</a:t>
            </a: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sp>
        <p:nvSpPr>
          <p:cNvPr id="3" name="Title 2"/>
          <p:cNvSpPr>
            <a:spLocks noGrp="1"/>
          </p:cNvSpPr>
          <p:nvPr>
            <p:ph type="ctrTitle"/>
          </p:nvPr>
        </p:nvSpPr>
        <p:spPr/>
        <p:txBody>
          <a:bodyPr/>
          <a:lstStyle/>
          <a:p>
            <a:r>
              <a:rPr lang="en-CA" dirty="0" smtClean="0"/>
              <a:t>Electronics </a:t>
            </a:r>
            <a:r>
              <a:rPr lang="en-CA" dirty="0" smtClean="0"/>
              <a:t>Recycling</a:t>
            </a:r>
            <a:endParaRPr lang="en-CA" dirty="0"/>
          </a:p>
        </p:txBody>
      </p:sp>
      <p:pic>
        <p:nvPicPr>
          <p:cNvPr id="8" name="Picture 7" descr="white computer outline.png">
            <a:hlinkClick r:id="rId3"/>
          </p:cNvPr>
          <p:cNvPicPr>
            <a:picLocks noChangeAspect="1"/>
          </p:cNvPicPr>
          <p:nvPr/>
        </p:nvPicPr>
        <p:blipFill>
          <a:blip r:embed="rId4"/>
          <a:stretch>
            <a:fillRect/>
          </a:stretch>
        </p:blipFill>
        <p:spPr>
          <a:xfrm>
            <a:off x="2714612" y="1658738"/>
            <a:ext cx="1532397" cy="1484510"/>
          </a:xfrm>
          <a:prstGeom prst="rect">
            <a:avLst/>
          </a:prstGeom>
        </p:spPr>
      </p:pic>
      <p:sp>
        <p:nvSpPr>
          <p:cNvPr id="17" name="Rounded Rectangle 16"/>
          <p:cNvSpPr/>
          <p:nvPr/>
        </p:nvSpPr>
        <p:spPr>
          <a:xfrm>
            <a:off x="4429124" y="1571612"/>
            <a:ext cx="4286280" cy="3286148"/>
          </a:xfrm>
          <a:prstGeom prst="roundRect">
            <a:avLst>
              <a:gd name="adj" fmla="val 7479"/>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ontent Placeholder 1"/>
          <p:cNvSpPr txBox="1">
            <a:spLocks/>
          </p:cNvSpPr>
          <p:nvPr/>
        </p:nvSpPr>
        <p:spPr>
          <a:xfrm>
            <a:off x="4572000" y="1643050"/>
            <a:ext cx="4043362" cy="3143272"/>
          </a:xfrm>
          <a:prstGeom prst="rect">
            <a:avLst/>
          </a:prstGeom>
        </p:spPr>
        <p:txBody>
          <a:bodyPr vert="horz" lIns="91440" tIns="45720" rIns="91440" bIns="45720" rtlCol="0">
            <a:normAutofit fontScale="85000" lnSpcReduction="10000"/>
          </a:bodyPr>
          <a:lstStyle/>
          <a:p>
            <a:pPr lvl="0" algn="ctr">
              <a:spcBef>
                <a:spcPct val="20000"/>
              </a:spcBef>
            </a:pPr>
            <a:r>
              <a:rPr kumimoji="0" lang="en-CA" sz="3200" b="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a:t>
            </a:r>
            <a:r>
              <a:rPr lang="en-CA" sz="3200" dirty="0" smtClean="0">
                <a:solidFill>
                  <a:schemeClr val="tx1">
                    <a:lumMod val="75000"/>
                    <a:lumOff val="25000"/>
                  </a:schemeClr>
                </a:solidFill>
                <a:latin typeface="+mj-lt"/>
              </a:rPr>
              <a:t>Our personal consumer choices have ecological, social, and spiritual consequences. It is time to re-examine some of our deeply held notions that underlie our lifestyles.</a:t>
            </a:r>
            <a:r>
              <a:rPr kumimoji="0" lang="en-CA" sz="3200" b="0"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9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18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rPr>
              <a:t>David Suzuki</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Carbon Footprint of Computing</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Carbon Dioxide / Spam E-mail</a:t>
            </a:r>
            <a:endParaRPr lang="en-CA" dirty="0"/>
          </a:p>
        </p:txBody>
      </p:sp>
      <p:sp>
        <p:nvSpPr>
          <p:cNvPr id="4" name="Rectangle 3"/>
          <p:cNvSpPr/>
          <p:nvPr/>
        </p:nvSpPr>
        <p:spPr>
          <a:xfrm>
            <a:off x="642910" y="1772371"/>
            <a:ext cx="1785950"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0.3g</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a:t>
            </a:r>
            <a:r>
              <a:rPr lang="en-US" sz="5400" b="1" baseline="-25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54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2" name="Rectangle 11"/>
          <p:cNvSpPr/>
          <p:nvPr/>
        </p:nvSpPr>
        <p:spPr>
          <a:xfrm>
            <a:off x="3571868" y="1785926"/>
            <a:ext cx="4572032"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62 Trillion E-mails</a:t>
            </a:r>
          </a:p>
        </p:txBody>
      </p:sp>
      <p:sp>
        <p:nvSpPr>
          <p:cNvPr id="13" name="Multiply 12"/>
          <p:cNvSpPr/>
          <p:nvPr/>
        </p:nvSpPr>
        <p:spPr>
          <a:xfrm>
            <a:off x="2500298" y="2214554"/>
            <a:ext cx="1285884" cy="114300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qual 5"/>
          <p:cNvSpPr/>
          <p:nvPr/>
        </p:nvSpPr>
        <p:spPr>
          <a:xfrm>
            <a:off x="7929586" y="2285992"/>
            <a:ext cx="1000132" cy="10001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Carbon Dioxide / Spam E-mail</a:t>
            </a:r>
            <a:endParaRPr lang="en-CA" dirty="0"/>
          </a:p>
        </p:txBody>
      </p:sp>
      <p:sp>
        <p:nvSpPr>
          <p:cNvPr id="6" name="Equal 5"/>
          <p:cNvSpPr/>
          <p:nvPr/>
        </p:nvSpPr>
        <p:spPr>
          <a:xfrm>
            <a:off x="357158" y="2285992"/>
            <a:ext cx="1000132" cy="10001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p:cNvSpPr/>
          <p:nvPr/>
        </p:nvSpPr>
        <p:spPr>
          <a:xfrm>
            <a:off x="857224" y="2000240"/>
            <a:ext cx="7291524"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33 Billion kWh / Year</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Carbon Dioxide / Spam E-mail</a:t>
            </a:r>
            <a:endParaRPr lang="en-CA" dirty="0"/>
          </a:p>
        </p:txBody>
      </p:sp>
      <p:sp>
        <p:nvSpPr>
          <p:cNvPr id="6" name="Equal 5"/>
          <p:cNvSpPr/>
          <p:nvPr/>
        </p:nvSpPr>
        <p:spPr>
          <a:xfrm>
            <a:off x="357158" y="2285992"/>
            <a:ext cx="1000132" cy="10001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ectangle 4"/>
          <p:cNvSpPr/>
          <p:nvPr/>
        </p:nvSpPr>
        <p:spPr>
          <a:xfrm>
            <a:off x="1000100" y="2285992"/>
            <a:ext cx="7291524" cy="923330"/>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2.4 Million Homes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Carbon Dioxide / Spam E-mail</a:t>
            </a:r>
            <a:endParaRPr lang="en-CA" dirty="0"/>
          </a:p>
        </p:txBody>
      </p:sp>
      <p:sp>
        <p:nvSpPr>
          <p:cNvPr id="6" name="Equal 5"/>
          <p:cNvSpPr/>
          <p:nvPr/>
        </p:nvSpPr>
        <p:spPr>
          <a:xfrm>
            <a:off x="357158" y="2285992"/>
            <a:ext cx="1000132" cy="10001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p:cNvSpPr/>
          <p:nvPr/>
        </p:nvSpPr>
        <p:spPr>
          <a:xfrm>
            <a:off x="928662" y="2000240"/>
            <a:ext cx="7291524"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3.1 Million Passenger Cars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2140"/>
            <a:ext cx="9144000" cy="1285860"/>
          </a:xfrm>
        </p:spPr>
        <p:txBody>
          <a:bodyPr>
            <a:normAutofit fontScale="90000"/>
          </a:bodyPr>
          <a:lstStyle/>
          <a:p>
            <a:r>
              <a:rPr lang="en-CA" dirty="0" smtClean="0"/>
              <a:t>Environmental Topics in </a:t>
            </a:r>
            <a:br>
              <a:rPr lang="en-CA" dirty="0" smtClean="0"/>
            </a:br>
            <a:r>
              <a:rPr lang="en-CA" dirty="0" smtClean="0"/>
              <a:t>Computer Studies</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Carbon Dioxide / Google Search</a:t>
            </a:r>
            <a:endParaRPr lang="en-CA" dirty="0"/>
          </a:p>
        </p:txBody>
      </p:sp>
      <p:sp>
        <p:nvSpPr>
          <p:cNvPr id="4" name="Rectangle 3"/>
          <p:cNvSpPr/>
          <p:nvPr/>
        </p:nvSpPr>
        <p:spPr>
          <a:xfrm>
            <a:off x="928662" y="1772371"/>
            <a:ext cx="1785950"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0.2g</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a:t>
            </a:r>
            <a:r>
              <a:rPr lang="en-US" sz="5400" b="1" baseline="-25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54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Rectangle 4"/>
          <p:cNvSpPr/>
          <p:nvPr/>
        </p:nvSpPr>
        <p:spPr>
          <a:xfrm>
            <a:off x="6429388" y="1772371"/>
            <a:ext cx="1643074" cy="1754326"/>
          </a:xfrm>
          <a:prstGeom prst="rect">
            <a:avLst/>
          </a:prstGeom>
          <a:noFill/>
        </p:spPr>
        <p:txBody>
          <a:bodyPr wrap="squar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7g</a:t>
            </a:r>
          </a:p>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a:t>
            </a:r>
            <a:r>
              <a:rPr lang="en-US" sz="5400" b="1" baseline="-25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Left-Right Arrow 5"/>
          <p:cNvSpPr/>
          <p:nvPr/>
        </p:nvSpPr>
        <p:spPr>
          <a:xfrm>
            <a:off x="2821769" y="2220906"/>
            <a:ext cx="3500462" cy="8572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3679025" y="2187869"/>
            <a:ext cx="1785950" cy="923330"/>
          </a:xfrm>
          <a:prstGeom prst="rect">
            <a:avLst/>
          </a:prstGeom>
          <a:noFill/>
        </p:spPr>
        <p:txBody>
          <a:bodyPr wrap="squar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baseline="-250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Green INFORMATION TECHNOLOGY</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Greening our Classrooms</a:t>
            </a:r>
            <a:endParaRPr lang="en-CA" dirty="0"/>
          </a:p>
        </p:txBody>
      </p:sp>
      <p:sp>
        <p:nvSpPr>
          <p:cNvPr id="5" name="Content Placeholder 4"/>
          <p:cNvSpPr>
            <a:spLocks noGrp="1"/>
          </p:cNvSpPr>
          <p:nvPr>
            <p:ph idx="1"/>
          </p:nvPr>
        </p:nvSpPr>
        <p:spPr/>
        <p:txBody>
          <a:bodyPr/>
          <a:lstStyle/>
          <a:p>
            <a:r>
              <a:rPr lang="en-CA" dirty="0" smtClean="0"/>
              <a:t>Take 5 minutes to discuss at your table ideas for greening your computer space</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8596" y="1571612"/>
            <a:ext cx="3857652" cy="4786346"/>
          </a:xfrm>
          <a:prstGeom prst="roundRect">
            <a:avLst>
              <a:gd name="adj" fmla="val 57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857752" y="1571612"/>
            <a:ext cx="3857652" cy="4714908"/>
          </a:xfrm>
          <a:prstGeom prst="roundRect">
            <a:avLst>
              <a:gd name="adj" fmla="val 601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ctrTitle"/>
          </p:nvPr>
        </p:nvSpPr>
        <p:spPr/>
        <p:txBody>
          <a:bodyPr/>
          <a:lstStyle/>
          <a:p>
            <a:r>
              <a:rPr lang="en-CA" dirty="0" smtClean="0"/>
              <a:t>School Wide</a:t>
            </a:r>
            <a:endParaRPr lang="en-CA" dirty="0"/>
          </a:p>
        </p:txBody>
      </p:sp>
      <p:sp>
        <p:nvSpPr>
          <p:cNvPr id="8" name="Content Placeholder 1"/>
          <p:cNvSpPr txBox="1">
            <a:spLocks/>
          </p:cNvSpPr>
          <p:nvPr/>
        </p:nvSpPr>
        <p:spPr>
          <a:xfrm>
            <a:off x="478617" y="1680001"/>
            <a:ext cx="3757610" cy="60599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1" u="none" strike="noStrike" kern="1200" cap="none" spc="0" normalizeH="0" baseline="0" noProof="0" dirty="0" smtClean="0">
                <a:ln>
                  <a:noFill/>
                </a:ln>
                <a:solidFill>
                  <a:schemeClr val="tx1">
                    <a:lumMod val="75000"/>
                    <a:lumOff val="25000"/>
                  </a:schemeClr>
                </a:solidFill>
                <a:effectLst/>
                <a:uLnTx/>
                <a:uFillTx/>
                <a:latin typeface="+mj-lt"/>
                <a:ea typeface="+mn-ea"/>
                <a:cs typeface="+mn-cs"/>
              </a:rPr>
              <a:t>Power Management</a:t>
            </a:r>
            <a:endParaRPr kumimoji="0" lang="en-CA" sz="3200" b="1" i="1" u="none" strike="noStrike" kern="1200" cap="none" spc="0" normalizeH="0" baseline="0" noProof="0" dirty="0">
              <a:ln>
                <a:noFill/>
              </a:ln>
              <a:solidFill>
                <a:schemeClr val="tx1">
                  <a:lumMod val="75000"/>
                  <a:lumOff val="25000"/>
                </a:schemeClr>
              </a:solidFill>
              <a:effectLst/>
              <a:uLnTx/>
              <a:uFillTx/>
              <a:latin typeface="+mj-lt"/>
              <a:ea typeface="+mn-ea"/>
              <a:cs typeface="+mn-cs"/>
            </a:endParaRPr>
          </a:p>
        </p:txBody>
      </p:sp>
      <p:sp>
        <p:nvSpPr>
          <p:cNvPr id="9" name="Content Placeholder 1"/>
          <p:cNvSpPr txBox="1">
            <a:spLocks/>
          </p:cNvSpPr>
          <p:nvPr/>
        </p:nvSpPr>
        <p:spPr>
          <a:xfrm>
            <a:off x="4907773" y="1680001"/>
            <a:ext cx="3757610" cy="60599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CA" sz="3200" b="1" dirty="0" smtClean="0">
                <a:solidFill>
                  <a:schemeClr val="tx1">
                    <a:lumMod val="75000"/>
                    <a:lumOff val="25000"/>
                  </a:schemeClr>
                </a:solidFill>
                <a:latin typeface="+mj-lt"/>
              </a:rPr>
              <a:t>Printing</a:t>
            </a:r>
            <a:endParaRPr kumimoji="0" lang="en-CA" sz="3200" b="1" i="1" u="none" strike="noStrike" kern="1200" cap="none" spc="0" normalizeH="0" baseline="0" noProof="0" dirty="0">
              <a:ln>
                <a:noFill/>
              </a:ln>
              <a:solidFill>
                <a:schemeClr val="tx1">
                  <a:lumMod val="75000"/>
                  <a:lumOff val="25000"/>
                </a:schemeClr>
              </a:solidFill>
              <a:effectLst/>
              <a:uLnTx/>
              <a:uFillTx/>
              <a:latin typeface="+mj-lt"/>
              <a:ea typeface="+mn-ea"/>
              <a:cs typeface="+mn-cs"/>
            </a:endParaRPr>
          </a:p>
        </p:txBody>
      </p:sp>
      <p:sp>
        <p:nvSpPr>
          <p:cNvPr id="10" name="Content Placeholder 1"/>
          <p:cNvSpPr txBox="1">
            <a:spLocks/>
          </p:cNvSpPr>
          <p:nvPr/>
        </p:nvSpPr>
        <p:spPr>
          <a:xfrm>
            <a:off x="5000628" y="2214554"/>
            <a:ext cx="3614734" cy="3929090"/>
          </a:xfrm>
          <a:prstGeom prst="rect">
            <a:avLst/>
          </a:prstGeom>
        </p:spPr>
        <p:txBody>
          <a:bodyPr vert="horz" lIns="91440" tIns="45720" rIns="91440" bIns="45720" rtlCol="0">
            <a:normAutofit/>
          </a:bodyPr>
          <a:lstStyle/>
          <a:p>
            <a:pPr marL="514350" indent="-514350">
              <a:spcBef>
                <a:spcPct val="20000"/>
              </a:spcBef>
              <a:buFont typeface="+mj-lt"/>
              <a:buAutoNum type="arabicPeriod"/>
            </a:pPr>
            <a:r>
              <a:rPr lang="en-CA" sz="3000" dirty="0" smtClean="0">
                <a:solidFill>
                  <a:schemeClr val="tx1">
                    <a:lumMod val="75000"/>
                    <a:lumOff val="25000"/>
                  </a:schemeClr>
                </a:solidFill>
                <a:latin typeface="Tahoma" pitchFamily="34" charset="0"/>
                <a:ea typeface="Tahoma" pitchFamily="34" charset="0"/>
                <a:cs typeface="Tahoma" pitchFamily="34" charset="0"/>
              </a:rPr>
              <a:t>Online resources</a:t>
            </a:r>
          </a:p>
          <a:p>
            <a:pPr marL="514350" indent="-514350">
              <a:spcBef>
                <a:spcPct val="20000"/>
              </a:spcBef>
              <a:buFont typeface="+mj-lt"/>
              <a:buAutoNum type="arabicPeriod"/>
            </a:pPr>
            <a:r>
              <a:rPr lang="en-CA" sz="3000" dirty="0" smtClean="0">
                <a:solidFill>
                  <a:schemeClr val="tx1">
                    <a:lumMod val="75000"/>
                    <a:lumOff val="25000"/>
                  </a:schemeClr>
                </a:solidFill>
                <a:latin typeface="Tahoma" pitchFamily="34" charset="0"/>
                <a:ea typeface="Tahoma" pitchFamily="34" charset="0"/>
                <a:cs typeface="Tahoma" pitchFamily="34" charset="0"/>
              </a:rPr>
              <a:t>Print less, photocopy more</a:t>
            </a:r>
          </a:p>
          <a:p>
            <a:pPr marL="514350" lvl="0" indent="-514350">
              <a:spcBef>
                <a:spcPct val="20000"/>
              </a:spcBef>
              <a:buFont typeface="+mj-lt"/>
              <a:buAutoNum type="arabicPeriod"/>
            </a:pPr>
            <a:r>
              <a:rPr lang="en-CA" sz="3000" dirty="0" err="1" smtClean="0">
                <a:solidFill>
                  <a:schemeClr val="tx1">
                    <a:lumMod val="75000"/>
                    <a:lumOff val="25000"/>
                  </a:schemeClr>
                </a:solidFill>
                <a:latin typeface="Tahoma" pitchFamily="34" charset="0"/>
                <a:ea typeface="Tahoma" pitchFamily="34" charset="0"/>
                <a:cs typeface="Tahoma" pitchFamily="34" charset="0"/>
              </a:rPr>
              <a:t>EcoFont</a:t>
            </a:r>
            <a:endParaRPr lang="en-CA" sz="3000" dirty="0" smtClean="0">
              <a:solidFill>
                <a:schemeClr val="tx1">
                  <a:lumMod val="75000"/>
                  <a:lumOff val="25000"/>
                </a:schemeClr>
              </a:solidFill>
              <a:latin typeface="Tahoma" pitchFamily="34" charset="0"/>
              <a:ea typeface="Tahoma" pitchFamily="34" charset="0"/>
              <a:cs typeface="Tahoma"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000" b="0"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sp>
        <p:nvSpPr>
          <p:cNvPr id="11" name="Content Placeholder 1"/>
          <p:cNvSpPr txBox="1">
            <a:spLocks/>
          </p:cNvSpPr>
          <p:nvPr/>
        </p:nvSpPr>
        <p:spPr>
          <a:xfrm>
            <a:off x="571472" y="2214554"/>
            <a:ext cx="3614734" cy="3929090"/>
          </a:xfrm>
          <a:prstGeom prst="rect">
            <a:avLst/>
          </a:prstGeom>
        </p:spPr>
        <p:txBody>
          <a:bodyPr vert="horz" lIns="91440" tIns="45720" rIns="91440" bIns="45720" rtlCol="0">
            <a:normAutofit/>
          </a:bodyPr>
          <a:lstStyle/>
          <a:p>
            <a:pPr marL="514350" lvl="0" indent="-514350">
              <a:spcBef>
                <a:spcPct val="20000"/>
              </a:spcBef>
              <a:buFont typeface="+mj-lt"/>
              <a:buAutoNum type="arabicPeriod"/>
            </a:pPr>
            <a:r>
              <a:rPr kumimoji="0" lang="en-CA" sz="3000" b="0" u="none" strike="noStrike" kern="1200" cap="none" spc="0" normalizeH="0" baseline="0" noProof="0" dirty="0" smtClean="0">
                <a:ln>
                  <a:noFill/>
                </a:ln>
                <a:solidFill>
                  <a:schemeClr val="tx1">
                    <a:lumMod val="75000"/>
                    <a:lumOff val="25000"/>
                  </a:schemeClr>
                </a:solidFill>
                <a:effectLst/>
                <a:uLnTx/>
                <a:uFillTx/>
                <a:latin typeface="Tahoma" pitchFamily="34" charset="0"/>
                <a:ea typeface="Tahoma" pitchFamily="34" charset="0"/>
                <a:cs typeface="Tahoma" pitchFamily="34" charset="0"/>
              </a:rPr>
              <a:t>Monitors</a:t>
            </a:r>
          </a:p>
          <a:p>
            <a:pPr marL="514350" lvl="0" indent="-514350">
              <a:spcBef>
                <a:spcPct val="20000"/>
              </a:spcBef>
              <a:buFont typeface="+mj-lt"/>
              <a:buAutoNum type="arabicPeriod"/>
            </a:pPr>
            <a:r>
              <a:rPr lang="en-CA" sz="3000" dirty="0" smtClean="0">
                <a:solidFill>
                  <a:schemeClr val="tx1">
                    <a:lumMod val="75000"/>
                    <a:lumOff val="25000"/>
                  </a:schemeClr>
                </a:solidFill>
                <a:latin typeface="Tahoma" pitchFamily="34" charset="0"/>
                <a:ea typeface="Tahoma" pitchFamily="34" charset="0"/>
                <a:cs typeface="Tahoma" pitchFamily="34" charset="0"/>
              </a:rPr>
              <a:t>Computers</a:t>
            </a:r>
          </a:p>
          <a:p>
            <a:pPr marL="514350" lvl="0" indent="-514350">
              <a:spcBef>
                <a:spcPct val="20000"/>
              </a:spcBef>
              <a:buFont typeface="+mj-lt"/>
              <a:buAutoNum type="arabicPeriod"/>
            </a:pPr>
            <a:r>
              <a:rPr kumimoji="0" lang="en-CA" sz="3000" b="0" u="none" strike="noStrike" kern="1200" cap="none" spc="0" normalizeH="0" baseline="0" noProof="0" dirty="0" smtClean="0">
                <a:ln>
                  <a:noFill/>
                </a:ln>
                <a:solidFill>
                  <a:schemeClr val="tx1">
                    <a:lumMod val="75000"/>
                    <a:lumOff val="25000"/>
                  </a:schemeClr>
                </a:solidFill>
                <a:effectLst/>
                <a:uLnTx/>
                <a:uFillTx/>
                <a:latin typeface="Tahoma" pitchFamily="34" charset="0"/>
                <a:ea typeface="Tahoma" pitchFamily="34" charset="0"/>
                <a:cs typeface="Tahoma" pitchFamily="34" charset="0"/>
              </a:rPr>
              <a:t>Lights</a:t>
            </a:r>
          </a:p>
          <a:p>
            <a:pPr marL="514350" lvl="0" indent="-514350">
              <a:spcBef>
                <a:spcPct val="20000"/>
              </a:spcBef>
              <a:buFont typeface="+mj-lt"/>
              <a:buAutoNum type="arabicPeriod"/>
            </a:pPr>
            <a:r>
              <a:rPr lang="en-CA" sz="3000" dirty="0" smtClean="0">
                <a:solidFill>
                  <a:schemeClr val="tx1">
                    <a:lumMod val="75000"/>
                    <a:lumOff val="25000"/>
                  </a:schemeClr>
                </a:solidFill>
                <a:latin typeface="Tahoma" pitchFamily="34" charset="0"/>
                <a:ea typeface="Tahoma" pitchFamily="34" charset="0"/>
                <a:cs typeface="Tahoma" pitchFamily="34" charset="0"/>
              </a:rPr>
              <a:t>Phantom Power</a:t>
            </a:r>
            <a:endParaRPr kumimoji="0" lang="en-CA" sz="3000" b="0" u="none" strike="noStrike" kern="1200" cap="none" spc="0" normalizeH="0" baseline="0" noProof="0" dirty="0" smtClean="0">
              <a:ln>
                <a:noFill/>
              </a:ln>
              <a:solidFill>
                <a:schemeClr val="tx1">
                  <a:lumMod val="75000"/>
                  <a:lumOff val="25000"/>
                </a:schemeClr>
              </a:solidFill>
              <a:effectLst/>
              <a:uLnTx/>
              <a:uFillTx/>
              <a:latin typeface="Tahoma" pitchFamily="34" charset="0"/>
              <a:ea typeface="Tahoma" pitchFamily="34" charset="0"/>
              <a:cs typeface="Tahoma" pitchFamily="34" charset="0"/>
            </a:endParaRPr>
          </a:p>
          <a:p>
            <a:pPr marL="514350" lvl="0" indent="-514350">
              <a:spcBef>
                <a:spcPct val="20000"/>
              </a:spcBef>
              <a:buFont typeface="+mj-lt"/>
              <a:buAutoNum type="arabicPeriod"/>
            </a:pPr>
            <a:endParaRPr kumimoji="0" lang="en-CA" sz="18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pic>
        <p:nvPicPr>
          <p:cNvPr id="12" name="Picture 11" descr="white computer outline.png">
            <a:hlinkClick r:id="rId3"/>
          </p:cNvPr>
          <p:cNvPicPr>
            <a:picLocks noChangeAspect="1"/>
          </p:cNvPicPr>
          <p:nvPr/>
        </p:nvPicPr>
        <p:blipFill>
          <a:blip r:embed="rId4"/>
          <a:stretch>
            <a:fillRect/>
          </a:stretch>
        </p:blipFill>
        <p:spPr>
          <a:xfrm>
            <a:off x="7143768" y="4643446"/>
            <a:ext cx="1532397" cy="1484510"/>
          </a:xfrm>
          <a:prstGeom prst="rect">
            <a:avLst/>
          </a:prstGeom>
        </p:spPr>
      </p:pic>
      <p:pic>
        <p:nvPicPr>
          <p:cNvPr id="13" name="Picture 12" descr="white computer outline.png">
            <a:hlinkClick r:id="rId5"/>
          </p:cNvPr>
          <p:cNvPicPr>
            <a:picLocks noChangeAspect="1"/>
          </p:cNvPicPr>
          <p:nvPr/>
        </p:nvPicPr>
        <p:blipFill>
          <a:blip r:embed="rId4"/>
          <a:stretch>
            <a:fillRect/>
          </a:stretch>
        </p:blipFill>
        <p:spPr>
          <a:xfrm flipH="1">
            <a:off x="4857752" y="4643446"/>
            <a:ext cx="1532397" cy="148451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8596" y="1571612"/>
            <a:ext cx="3857652" cy="1571636"/>
          </a:xfrm>
          <a:prstGeom prst="roundRect">
            <a:avLst>
              <a:gd name="adj" fmla="val 14052"/>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ontent Placeholder 1"/>
          <p:cNvSpPr txBox="1">
            <a:spLocks/>
          </p:cNvSpPr>
          <p:nvPr/>
        </p:nvSpPr>
        <p:spPr>
          <a:xfrm>
            <a:off x="457200" y="1680001"/>
            <a:ext cx="3757610" cy="1354859"/>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u="none" strike="noStrike" kern="1200" cap="none" spc="0" normalizeH="0" baseline="0" noProof="0" dirty="0" smtClean="0">
                <a:ln>
                  <a:noFill/>
                </a:ln>
                <a:solidFill>
                  <a:schemeClr val="tx1">
                    <a:lumMod val="75000"/>
                    <a:lumOff val="25000"/>
                  </a:schemeClr>
                </a:solidFill>
                <a:effectLst/>
                <a:uLnTx/>
                <a:uFillTx/>
                <a:ea typeface="+mn-ea"/>
                <a:cs typeface="+mn-cs"/>
              </a:rPr>
              <a:t>Ontario</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u="none" strike="noStrike" kern="1200" cap="none" spc="0" normalizeH="0" baseline="0" noProof="0" dirty="0" err="1" smtClean="0">
                <a:ln>
                  <a:noFill/>
                </a:ln>
                <a:solidFill>
                  <a:schemeClr val="tx1">
                    <a:lumMod val="75000"/>
                    <a:lumOff val="25000"/>
                  </a:schemeClr>
                </a:solidFill>
                <a:effectLst/>
                <a:uLnTx/>
                <a:uFillTx/>
                <a:ea typeface="+mn-ea"/>
                <a:cs typeface="+mn-cs"/>
              </a:rPr>
              <a:t>ECOschools</a:t>
            </a: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sp>
        <p:nvSpPr>
          <p:cNvPr id="3" name="Title 2"/>
          <p:cNvSpPr>
            <a:spLocks noGrp="1"/>
          </p:cNvSpPr>
          <p:nvPr>
            <p:ph type="ctrTitle"/>
          </p:nvPr>
        </p:nvSpPr>
        <p:spPr/>
        <p:txBody>
          <a:bodyPr/>
          <a:lstStyle/>
          <a:p>
            <a:r>
              <a:rPr lang="en-CA" dirty="0" smtClean="0"/>
              <a:t>School wide programs</a:t>
            </a:r>
            <a:endParaRPr lang="en-CA" dirty="0"/>
          </a:p>
        </p:txBody>
      </p:sp>
      <p:pic>
        <p:nvPicPr>
          <p:cNvPr id="8" name="Picture 7" descr="white computer outline.png">
            <a:hlinkClick r:id="rId3"/>
          </p:cNvPr>
          <p:cNvPicPr>
            <a:picLocks noChangeAspect="1"/>
          </p:cNvPicPr>
          <p:nvPr/>
        </p:nvPicPr>
        <p:blipFill>
          <a:blip r:embed="rId4"/>
          <a:stretch>
            <a:fillRect/>
          </a:stretch>
        </p:blipFill>
        <p:spPr>
          <a:xfrm>
            <a:off x="2714612" y="1658738"/>
            <a:ext cx="1532397" cy="1484510"/>
          </a:xfrm>
          <a:prstGeom prst="rect">
            <a:avLst/>
          </a:prstGeom>
        </p:spPr>
      </p:pic>
      <p:sp>
        <p:nvSpPr>
          <p:cNvPr id="17" name="Rounded Rectangle 16"/>
          <p:cNvSpPr/>
          <p:nvPr/>
        </p:nvSpPr>
        <p:spPr>
          <a:xfrm>
            <a:off x="4429124" y="1571612"/>
            <a:ext cx="4286280" cy="3286148"/>
          </a:xfrm>
          <a:prstGeom prst="roundRect">
            <a:avLst>
              <a:gd name="adj" fmla="val 7479"/>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ontent Placeholder 1"/>
          <p:cNvSpPr txBox="1">
            <a:spLocks/>
          </p:cNvSpPr>
          <p:nvPr/>
        </p:nvSpPr>
        <p:spPr>
          <a:xfrm>
            <a:off x="4572000" y="1643050"/>
            <a:ext cx="4043362" cy="3143272"/>
          </a:xfrm>
          <a:prstGeom prst="rect">
            <a:avLst/>
          </a:prstGeom>
        </p:spPr>
        <p:txBody>
          <a:bodyPr vert="horz" lIns="91440" tIns="45720" rIns="91440" bIns="45720" rtlCol="0">
            <a:normAutofit/>
          </a:bodyPr>
          <a:lstStyle/>
          <a:p>
            <a:pPr lvl="0" algn="ctr">
              <a:spcBef>
                <a:spcPct val="20000"/>
              </a:spcBef>
            </a:pPr>
            <a:r>
              <a:rPr kumimoji="0" lang="en-CA" sz="2700" b="0" i="1" u="none" strike="noStrike" kern="1200" cap="none" spc="0" normalizeH="0" baseline="0" noProof="0" dirty="0" smtClean="0">
                <a:ln>
                  <a:noFill/>
                </a:ln>
                <a:effectLst/>
                <a:uLnTx/>
                <a:uFillTx/>
                <a:latin typeface="+mj-lt"/>
                <a:ea typeface="+mn-ea"/>
                <a:cs typeface="+mn-cs"/>
              </a:rPr>
              <a:t>“</a:t>
            </a:r>
            <a:r>
              <a:rPr lang="en-CA" sz="2700" i="1" dirty="0" smtClean="0">
                <a:latin typeface="+mj-lt"/>
              </a:rPr>
              <a:t>I encourage people to make environmentally conscious choices because we all have to solve this climate crisis</a:t>
            </a:r>
            <a:r>
              <a:rPr lang="en-CA" sz="2700" i="1" dirty="0" smtClean="0">
                <a:latin typeface="+mj-lt"/>
              </a:rPr>
              <a:t>.”</a:t>
            </a:r>
            <a:endParaRPr kumimoji="0" lang="en-CA" sz="2700" b="0" i="1" u="none" strike="noStrike" kern="1200" cap="none" spc="0" normalizeH="0" baseline="0" noProof="0" dirty="0" smtClean="0">
              <a:ln>
                <a:noFill/>
              </a:ln>
              <a:effectLst/>
              <a:uLnTx/>
              <a:uFillTx/>
              <a:latin typeface="+mj-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2800" b="0" i="1" u="none" strike="noStrike" kern="1200" cap="none" spc="0" normalizeH="0" baseline="0" noProof="0" dirty="0" smtClean="0">
              <a:ln>
                <a:noFill/>
              </a:ln>
              <a:effectLst/>
              <a:uLnTx/>
              <a:uFillTx/>
              <a:latin typeface="+mj-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1500" b="0" i="1" u="none" strike="noStrike" kern="1200" cap="none" spc="0" normalizeH="0" baseline="0" noProof="0" dirty="0" smtClean="0">
                <a:ln>
                  <a:noFill/>
                </a:ln>
                <a:effectLst/>
                <a:uLnTx/>
                <a:uFillTx/>
                <a:latin typeface="+mj-lt"/>
                <a:ea typeface="+mn-ea"/>
                <a:cs typeface="+mn-cs"/>
              </a:rPr>
              <a:t>Al Gore</a:t>
            </a:r>
            <a:endParaRPr kumimoji="0" lang="en-CA" sz="1500" b="0" i="1" u="none" strike="noStrike" kern="1200" cap="none" spc="0" normalizeH="0" baseline="0" noProof="0" dirty="0" smtClean="0">
              <a:ln>
                <a:noFill/>
              </a:ln>
              <a:effectLst/>
              <a:uLnTx/>
              <a:uFillTx/>
              <a:latin typeface="+mj-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smtClean="0">
              <a:ln>
                <a:noFill/>
              </a:ln>
              <a:solidFill>
                <a:schemeClr val="tx1">
                  <a:lumMod val="75000"/>
                  <a:lumOff val="25000"/>
                </a:schemeClr>
              </a:solidFill>
              <a:effectLst/>
              <a:uLnTx/>
              <a:uFillTx/>
              <a:latin typeface="Candara"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Corporate Responsibility</a:t>
            </a:r>
            <a:endParaRPr lang="en-CA" dirty="0"/>
          </a:p>
        </p:txBody>
      </p:sp>
      <p:pic>
        <p:nvPicPr>
          <p:cNvPr id="3" name="Picture 2" descr="white computer outline.png">
            <a:hlinkClick r:id="rId3"/>
          </p:cNvPr>
          <p:cNvPicPr>
            <a:picLocks noChangeAspect="1"/>
          </p:cNvPicPr>
          <p:nvPr/>
        </p:nvPicPr>
        <p:blipFill>
          <a:blip r:embed="rId4"/>
          <a:stretch>
            <a:fillRect/>
          </a:stretch>
        </p:blipFill>
        <p:spPr>
          <a:xfrm>
            <a:off x="7611603" y="5373490"/>
            <a:ext cx="1532397" cy="14845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pPr algn="ctr"/>
            <a:endParaRPr lang="en-CA" dirty="0" smtClean="0"/>
          </a:p>
          <a:p>
            <a:pPr algn="ctr"/>
            <a:r>
              <a:rPr lang="en-CA" dirty="0" smtClean="0"/>
              <a:t>Toxic Chemicals</a:t>
            </a:r>
          </a:p>
          <a:p>
            <a:pPr algn="ctr"/>
            <a:r>
              <a:rPr lang="en-CA" dirty="0" smtClean="0"/>
              <a:t>E-Waste</a:t>
            </a:r>
          </a:p>
          <a:p>
            <a:pPr algn="ctr"/>
            <a:r>
              <a:rPr lang="en-CA" dirty="0" smtClean="0"/>
              <a:t>Energy Usage</a:t>
            </a:r>
          </a:p>
          <a:p>
            <a:endParaRPr lang="en-CA" dirty="0"/>
          </a:p>
        </p:txBody>
      </p:sp>
      <p:sp>
        <p:nvSpPr>
          <p:cNvPr id="4" name="Title 3"/>
          <p:cNvSpPr>
            <a:spLocks noGrp="1"/>
          </p:cNvSpPr>
          <p:nvPr>
            <p:ph type="title"/>
          </p:nvPr>
        </p:nvSpPr>
        <p:spPr/>
        <p:txBody>
          <a:bodyPr>
            <a:normAutofit fontScale="90000"/>
          </a:bodyPr>
          <a:lstStyle/>
          <a:p>
            <a:r>
              <a:rPr lang="en-CA" dirty="0" smtClean="0"/>
              <a:t>Greenpeace</a:t>
            </a:r>
            <a:br>
              <a:rPr lang="en-CA" dirty="0" smtClean="0"/>
            </a:br>
            <a:r>
              <a:rPr lang="en-CA" dirty="0" smtClean="0"/>
              <a:t>Rankings ‘09</a:t>
            </a:r>
            <a:endParaRPr lang="en-CA" dirty="0"/>
          </a:p>
        </p:txBody>
      </p:sp>
      <p:sp>
        <p:nvSpPr>
          <p:cNvPr id="5" name="Rectangle 4"/>
          <p:cNvSpPr/>
          <p:nvPr/>
        </p:nvSpPr>
        <p:spPr>
          <a:xfrm>
            <a:off x="4929190" y="0"/>
            <a:ext cx="392909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2"/>
          <p:cNvSpPr>
            <a:spLocks noGrp="1"/>
          </p:cNvSpPr>
          <p:nvPr>
            <p:ph idx="1"/>
          </p:nvPr>
        </p:nvSpPr>
        <p:spPr>
          <a:xfrm>
            <a:off x="5286380" y="142852"/>
            <a:ext cx="3214710" cy="6572296"/>
          </a:xfrm>
        </p:spPr>
        <p:txBody>
          <a:bodyPr vert="horz">
            <a:noAutofit/>
          </a:bodyPr>
          <a:lstStyle/>
          <a:p>
            <a:pPr marL="0" indent="0" algn="ctr">
              <a:spcBef>
                <a:spcPts val="150"/>
              </a:spcBef>
              <a:buNone/>
            </a:pPr>
            <a:r>
              <a:rPr lang="en-CA" sz="2200" b="1" spc="200" dirty="0" smtClean="0"/>
              <a:t>Nokia</a:t>
            </a:r>
          </a:p>
          <a:p>
            <a:pPr marL="0" indent="0" algn="ctr">
              <a:spcBef>
                <a:spcPts val="150"/>
              </a:spcBef>
              <a:buNone/>
            </a:pPr>
            <a:r>
              <a:rPr lang="en-CA" sz="2200" b="1" spc="200" dirty="0" smtClean="0"/>
              <a:t>Samsung</a:t>
            </a:r>
          </a:p>
          <a:p>
            <a:pPr marL="0" indent="0" algn="ctr">
              <a:spcBef>
                <a:spcPts val="150"/>
              </a:spcBef>
              <a:buNone/>
            </a:pPr>
            <a:r>
              <a:rPr lang="en-CA" sz="2200" b="1" spc="200" dirty="0" smtClean="0"/>
              <a:t>Sony Ericsson</a:t>
            </a:r>
          </a:p>
          <a:p>
            <a:pPr marL="0" indent="0" algn="ctr">
              <a:spcBef>
                <a:spcPts val="0"/>
              </a:spcBef>
              <a:buNone/>
            </a:pPr>
            <a:r>
              <a:rPr lang="en-CA" sz="2200" b="1" spc="200" dirty="0" smtClean="0"/>
              <a:t>LG Electronics</a:t>
            </a:r>
          </a:p>
          <a:p>
            <a:pPr marL="0" indent="0" algn="ctr">
              <a:spcBef>
                <a:spcPts val="150"/>
              </a:spcBef>
              <a:buNone/>
            </a:pPr>
            <a:r>
              <a:rPr lang="en-CA" sz="2200" b="1" spc="200" dirty="0" smtClean="0"/>
              <a:t>Toshiba</a:t>
            </a:r>
          </a:p>
          <a:p>
            <a:pPr marL="0" indent="0" algn="ctr">
              <a:spcBef>
                <a:spcPts val="150"/>
              </a:spcBef>
              <a:buNone/>
            </a:pPr>
            <a:r>
              <a:rPr lang="en-CA" sz="2200" b="1" spc="200" dirty="0" smtClean="0"/>
              <a:t>Motorola</a:t>
            </a:r>
          </a:p>
          <a:p>
            <a:pPr marL="0" indent="0" algn="ctr">
              <a:spcBef>
                <a:spcPts val="150"/>
              </a:spcBef>
              <a:buNone/>
            </a:pPr>
            <a:r>
              <a:rPr lang="en-CA" sz="2200" b="1" spc="200" dirty="0" smtClean="0"/>
              <a:t>Philips</a:t>
            </a:r>
            <a:endParaRPr lang="en-CA" sz="2200" b="1" spc="200" dirty="0"/>
          </a:p>
          <a:p>
            <a:pPr marL="0" indent="0" algn="ctr">
              <a:spcBef>
                <a:spcPts val="150"/>
              </a:spcBef>
              <a:buNone/>
            </a:pPr>
            <a:r>
              <a:rPr lang="en-CA" sz="2200" b="1" spc="200" dirty="0" smtClean="0"/>
              <a:t>Sharp</a:t>
            </a:r>
          </a:p>
          <a:p>
            <a:pPr marL="0" indent="0" algn="ctr">
              <a:spcBef>
                <a:spcPts val="150"/>
              </a:spcBef>
              <a:buNone/>
            </a:pPr>
            <a:r>
              <a:rPr lang="en-CA" sz="2200" b="1" spc="200" dirty="0" smtClean="0"/>
              <a:t>Acer</a:t>
            </a:r>
          </a:p>
          <a:p>
            <a:pPr marL="0" indent="0" algn="ctr">
              <a:spcBef>
                <a:spcPts val="150"/>
              </a:spcBef>
              <a:buNone/>
            </a:pPr>
            <a:r>
              <a:rPr lang="en-CA" sz="2200" b="1" spc="200" dirty="0" smtClean="0"/>
              <a:t>Panasonic</a:t>
            </a:r>
          </a:p>
          <a:p>
            <a:pPr marL="0" indent="0" algn="ctr">
              <a:spcBef>
                <a:spcPts val="150"/>
              </a:spcBef>
              <a:buNone/>
            </a:pPr>
            <a:r>
              <a:rPr lang="en-CA" sz="2200" b="1" spc="200" dirty="0" smtClean="0"/>
              <a:t>Apple</a:t>
            </a:r>
          </a:p>
          <a:p>
            <a:pPr marL="0" indent="0" algn="ctr">
              <a:spcBef>
                <a:spcPts val="150"/>
              </a:spcBef>
              <a:buNone/>
            </a:pPr>
            <a:r>
              <a:rPr lang="en-CA" sz="2200" b="1" spc="200" dirty="0" smtClean="0"/>
              <a:t>Sony</a:t>
            </a:r>
          </a:p>
          <a:p>
            <a:pPr marL="0" indent="0" algn="ctr">
              <a:spcBef>
                <a:spcPts val="150"/>
              </a:spcBef>
              <a:buNone/>
            </a:pPr>
            <a:r>
              <a:rPr lang="en-CA" sz="2200" b="1" spc="200" dirty="0" smtClean="0"/>
              <a:t>Dell</a:t>
            </a:r>
          </a:p>
          <a:p>
            <a:pPr marL="0" indent="0" algn="ctr">
              <a:spcBef>
                <a:spcPts val="150"/>
              </a:spcBef>
              <a:buNone/>
            </a:pPr>
            <a:r>
              <a:rPr lang="en-CA" sz="2200" b="1" spc="200" dirty="0" smtClean="0"/>
              <a:t>HP</a:t>
            </a:r>
          </a:p>
          <a:p>
            <a:pPr marL="0" indent="0" algn="ctr">
              <a:spcBef>
                <a:spcPts val="150"/>
              </a:spcBef>
              <a:buNone/>
            </a:pPr>
            <a:r>
              <a:rPr lang="en-CA" sz="2200" b="1" spc="200" dirty="0" smtClean="0"/>
              <a:t>Microsoft</a:t>
            </a:r>
          </a:p>
          <a:p>
            <a:pPr marL="0" indent="0" algn="ctr">
              <a:spcBef>
                <a:spcPts val="150"/>
              </a:spcBef>
              <a:buNone/>
            </a:pPr>
            <a:r>
              <a:rPr lang="en-CA" sz="2200" b="1" spc="200" dirty="0" smtClean="0"/>
              <a:t>Lenovo</a:t>
            </a:r>
          </a:p>
          <a:p>
            <a:pPr marL="0" indent="0" algn="ctr">
              <a:spcBef>
                <a:spcPts val="150"/>
              </a:spcBef>
              <a:buNone/>
            </a:pPr>
            <a:r>
              <a:rPr lang="en-CA" sz="2200" b="1" spc="200" dirty="0" smtClean="0"/>
              <a:t>Fujitsu</a:t>
            </a:r>
          </a:p>
          <a:p>
            <a:pPr marL="0" indent="0" algn="ctr">
              <a:spcBef>
                <a:spcPts val="150"/>
              </a:spcBef>
              <a:buNone/>
            </a:pPr>
            <a:r>
              <a:rPr lang="en-CA" sz="2200" b="1" spc="200" dirty="0" smtClean="0"/>
              <a:t>Nintendo</a:t>
            </a:r>
          </a:p>
        </p:txBody>
      </p:sp>
      <p:sp>
        <p:nvSpPr>
          <p:cNvPr id="7" name="Up-Down Arrow 6"/>
          <p:cNvSpPr/>
          <p:nvPr/>
        </p:nvSpPr>
        <p:spPr>
          <a:xfrm>
            <a:off x="8215338" y="142852"/>
            <a:ext cx="500066" cy="6572296"/>
          </a:xfrm>
          <a:prstGeom prst="upDownArrow">
            <a:avLst/>
          </a:prstGeom>
          <a:gradFill>
            <a:gsLst>
              <a:gs pos="0">
                <a:srgbClr val="FF0000"/>
              </a:gs>
              <a:gs pos="50000">
                <a:schemeClr val="accent1">
                  <a:tint val="44500"/>
                  <a:satMod val="160000"/>
                </a:schemeClr>
              </a:gs>
              <a:gs pos="100000">
                <a:schemeClr val="accent1">
                  <a:tint val="23500"/>
                  <a:satMod val="16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Up-Down Arrow 7"/>
          <p:cNvSpPr/>
          <p:nvPr/>
        </p:nvSpPr>
        <p:spPr>
          <a:xfrm>
            <a:off x="5072066" y="142852"/>
            <a:ext cx="500066" cy="6572296"/>
          </a:xfrm>
          <a:prstGeom prst="upDownArrow">
            <a:avLst/>
          </a:prstGeom>
          <a:gradFill>
            <a:gsLst>
              <a:gs pos="0">
                <a:srgbClr val="FF0000"/>
              </a:gs>
              <a:gs pos="50000">
                <a:schemeClr val="accent1">
                  <a:tint val="44500"/>
                  <a:satMod val="160000"/>
                </a:schemeClr>
              </a:gs>
              <a:gs pos="100000">
                <a:schemeClr val="accent1">
                  <a:tint val="23500"/>
                  <a:satMod val="16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white computer outline.png">
            <a:hlinkClick r:id="rId3"/>
          </p:cNvPr>
          <p:cNvPicPr>
            <a:picLocks noChangeAspect="1"/>
          </p:cNvPicPr>
          <p:nvPr/>
        </p:nvPicPr>
        <p:blipFill>
          <a:blip r:embed="rId4"/>
          <a:stretch>
            <a:fillRect/>
          </a:stretch>
        </p:blipFill>
        <p:spPr>
          <a:xfrm>
            <a:off x="1428728" y="5373490"/>
            <a:ext cx="1532397" cy="1484510"/>
          </a:xfrm>
          <a:prstGeom prst="rect">
            <a:avLst/>
          </a:prstGeom>
        </p:spPr>
      </p:pic>
      <p:pic>
        <p:nvPicPr>
          <p:cNvPr id="12" name="Picture 11" descr="white paper outline.png">
            <a:hlinkClick r:id="rId5"/>
          </p:cNvPr>
          <p:cNvPicPr>
            <a:picLocks noChangeAspect="1"/>
          </p:cNvPicPr>
          <p:nvPr/>
        </p:nvPicPr>
        <p:blipFill>
          <a:blip r:embed="rId6"/>
          <a:stretch>
            <a:fillRect/>
          </a:stretch>
        </p:blipFill>
        <p:spPr>
          <a:xfrm>
            <a:off x="0" y="5511925"/>
            <a:ext cx="1389521" cy="1346099"/>
          </a:xfrm>
          <a:prstGeom prst="rect">
            <a:avLst/>
          </a:prstGeom>
        </p:spPr>
      </p:pic>
      <p:pic>
        <p:nvPicPr>
          <p:cNvPr id="14" name="Picture 13" descr="white computer outline.png">
            <a:hlinkClick r:id="rId7"/>
          </p:cNvPr>
          <p:cNvPicPr>
            <a:picLocks noChangeAspect="1"/>
          </p:cNvPicPr>
          <p:nvPr/>
        </p:nvPicPr>
        <p:blipFill>
          <a:blip r:embed="rId4"/>
          <a:stretch>
            <a:fillRect/>
          </a:stretch>
        </p:blipFill>
        <p:spPr>
          <a:xfrm flipH="1">
            <a:off x="3071802" y="5373490"/>
            <a:ext cx="1532397" cy="148451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8596" y="1571612"/>
            <a:ext cx="3857652" cy="4786346"/>
          </a:xfrm>
          <a:prstGeom prst="roundRect">
            <a:avLst>
              <a:gd name="adj" fmla="val 57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857752" y="1571612"/>
            <a:ext cx="3857652" cy="4786346"/>
          </a:xfrm>
          <a:prstGeom prst="roundRect">
            <a:avLst>
              <a:gd name="adj" fmla="val 601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ctrTitle"/>
          </p:nvPr>
        </p:nvSpPr>
        <p:spPr/>
        <p:txBody>
          <a:bodyPr/>
          <a:lstStyle/>
          <a:p>
            <a:r>
              <a:rPr lang="en-CA" dirty="0" smtClean="0"/>
              <a:t>Wall - E</a:t>
            </a:r>
            <a:endParaRPr lang="en-CA" dirty="0"/>
          </a:p>
        </p:txBody>
      </p:sp>
      <p:pic>
        <p:nvPicPr>
          <p:cNvPr id="4" name="Picture 2" descr="http://www.mov99.com/movie/poster/showposter.asp?id=po2007314515610">
            <a:hlinkClick r:id="rId3"/>
          </p:cNvPr>
          <p:cNvPicPr>
            <a:picLocks noChangeAspect="1" noChangeArrowheads="1"/>
          </p:cNvPicPr>
          <p:nvPr/>
        </p:nvPicPr>
        <p:blipFill>
          <a:blip r:embed="rId4"/>
          <a:stretch>
            <a:fillRect/>
          </a:stretch>
        </p:blipFill>
        <p:spPr bwMode="auto">
          <a:xfrm>
            <a:off x="5258998" y="1701804"/>
            <a:ext cx="3055160" cy="4525963"/>
          </a:xfrm>
          <a:prstGeom prst="rect">
            <a:avLst/>
          </a:prstGeom>
          <a:noFill/>
        </p:spPr>
      </p:pic>
      <p:pic>
        <p:nvPicPr>
          <p:cNvPr id="5" name="Picture 2" descr="http://www.cinevegas.com/cv/images/63/ManufacturedLandscapesDVD.jpg">
            <a:hlinkClick r:id="rId3"/>
          </p:cNvPr>
          <p:cNvPicPr>
            <a:picLocks noChangeAspect="1" noChangeArrowheads="1"/>
          </p:cNvPicPr>
          <p:nvPr/>
        </p:nvPicPr>
        <p:blipFill>
          <a:blip r:embed="rId5"/>
          <a:stretch>
            <a:fillRect/>
          </a:stretch>
        </p:blipFill>
        <p:spPr bwMode="auto">
          <a:xfrm>
            <a:off x="785786" y="1714488"/>
            <a:ext cx="3143272" cy="450059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Embedding Environmental </a:t>
            </a:r>
            <a:br>
              <a:rPr lang="en-CA" dirty="0" smtClean="0"/>
            </a:br>
            <a:r>
              <a:rPr lang="en-CA" dirty="0" smtClean="0"/>
              <a:t>Education</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8596" y="1571612"/>
            <a:ext cx="3857652" cy="4786346"/>
          </a:xfrm>
          <a:prstGeom prst="roundRect">
            <a:avLst>
              <a:gd name="adj" fmla="val 57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857752" y="1571612"/>
            <a:ext cx="3857652" cy="1571636"/>
          </a:xfrm>
          <a:prstGeom prst="roundRect">
            <a:avLst>
              <a:gd name="adj" fmla="val 17586"/>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ctrTitle"/>
          </p:nvPr>
        </p:nvSpPr>
        <p:spPr/>
        <p:txBody>
          <a:bodyPr/>
          <a:lstStyle/>
          <a:p>
            <a:r>
              <a:rPr lang="en-CA" dirty="0" smtClean="0"/>
              <a:t>Fractals in Nature</a:t>
            </a:r>
            <a:endParaRPr lang="en-CA" dirty="0"/>
          </a:p>
        </p:txBody>
      </p:sp>
      <p:pic>
        <p:nvPicPr>
          <p:cNvPr id="5" name="Picture 2" descr="http://www.cinevegas.com/cv/images/63/ManufacturedLandscapesDVD.jpg">
            <a:hlinkClick r:id="rId3"/>
          </p:cNvPr>
          <p:cNvPicPr>
            <a:picLocks noChangeAspect="1" noChangeArrowheads="1"/>
          </p:cNvPicPr>
          <p:nvPr/>
        </p:nvPicPr>
        <p:blipFill>
          <a:blip r:embed="rId4">
            <a:clrChange>
              <a:clrFrom>
                <a:srgbClr val="FFFFFF"/>
              </a:clrFrom>
              <a:clrTo>
                <a:srgbClr val="FFFFFF">
                  <a:alpha val="0"/>
                </a:srgbClr>
              </a:clrTo>
            </a:clrChange>
          </a:blip>
          <a:srcRect l="22727" t="5682" r="22727" b="1136"/>
          <a:stretch>
            <a:fillRect/>
          </a:stretch>
        </p:blipFill>
        <p:spPr bwMode="auto">
          <a:xfrm>
            <a:off x="928662" y="1675792"/>
            <a:ext cx="2714644" cy="4637517"/>
          </a:xfrm>
          <a:prstGeom prst="rect">
            <a:avLst/>
          </a:prstGeom>
          <a:noFill/>
        </p:spPr>
      </p:pic>
      <p:pic>
        <p:nvPicPr>
          <p:cNvPr id="8" name="Picture 7" descr="white paper outline.png">
            <a:hlinkClick r:id="rId5" action="ppaction://hlinkfile"/>
          </p:cNvPr>
          <p:cNvPicPr>
            <a:picLocks noChangeAspect="1"/>
          </p:cNvPicPr>
          <p:nvPr/>
        </p:nvPicPr>
        <p:blipFill>
          <a:blip r:embed="rId6"/>
          <a:stretch>
            <a:fillRect/>
          </a:stretch>
        </p:blipFill>
        <p:spPr>
          <a:xfrm>
            <a:off x="7183007" y="1654273"/>
            <a:ext cx="1389521" cy="1346099"/>
          </a:xfrm>
          <a:prstGeom prst="rect">
            <a:avLst/>
          </a:prstGeom>
        </p:spPr>
      </p:pic>
      <p:sp>
        <p:nvSpPr>
          <p:cNvPr id="9" name="Content Placeholder 1"/>
          <p:cNvSpPr txBox="1">
            <a:spLocks/>
          </p:cNvSpPr>
          <p:nvPr/>
        </p:nvSpPr>
        <p:spPr>
          <a:xfrm>
            <a:off x="5000628" y="1643050"/>
            <a:ext cx="3757610" cy="1354859"/>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CA" sz="3200" b="0" u="none" strike="noStrike" kern="1200" cap="none" spc="0" normalizeH="0" baseline="0" noProof="0" dirty="0" smtClean="0">
                <a:ln>
                  <a:noFill/>
                </a:ln>
                <a:solidFill>
                  <a:schemeClr val="tx1">
                    <a:lumMod val="75000"/>
                    <a:lumOff val="25000"/>
                  </a:schemeClr>
                </a:solidFill>
                <a:effectLst/>
                <a:uLnTx/>
                <a:uFillTx/>
                <a:ea typeface="+mn-ea"/>
                <a:cs typeface="+mn-cs"/>
              </a:rPr>
              <a:t>Coastline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CA" sz="3200" dirty="0" smtClean="0">
                <a:solidFill>
                  <a:schemeClr val="tx1">
                    <a:lumMod val="75000"/>
                    <a:lumOff val="25000"/>
                  </a:schemeClr>
                </a:solidFill>
              </a:rPr>
              <a:t>Experiment</a:t>
            </a:r>
            <a:endParaRPr kumimoji="0" lang="en-CA" sz="3200" b="0" i="1" u="none" strike="noStrike" kern="1200" cap="none" spc="0" normalizeH="0" baseline="0" noProof="0" dirty="0">
              <a:ln>
                <a:noFill/>
              </a:ln>
              <a:solidFill>
                <a:schemeClr val="tx1">
                  <a:lumMod val="75000"/>
                  <a:lumOff val="25000"/>
                </a:schemeClr>
              </a:solidFill>
              <a:effectLst/>
              <a:uLnTx/>
              <a:uFillTx/>
              <a:latin typeface="Candara" pitchFamily="34" charset="0"/>
              <a:ea typeface="+mn-ea"/>
              <a:cs typeface="+mn-cs"/>
            </a:endParaRPr>
          </a:p>
        </p:txBody>
      </p:sp>
      <p:pic>
        <p:nvPicPr>
          <p:cNvPr id="11" name="Picture 10" descr="nice tree.jpg"/>
          <p:cNvPicPr>
            <a:picLocks noChangeAspect="1"/>
          </p:cNvPicPr>
          <p:nvPr/>
        </p:nvPicPr>
        <p:blipFill>
          <a:blip r:embed="rId7">
            <a:clrChange>
              <a:clrFrom>
                <a:srgbClr val="808080"/>
              </a:clrFrom>
              <a:clrTo>
                <a:srgbClr val="808080">
                  <a:alpha val="0"/>
                </a:srgbClr>
              </a:clrTo>
            </a:clrChange>
          </a:blip>
          <a:stretch>
            <a:fillRect/>
          </a:stretch>
        </p:blipFill>
        <p:spPr>
          <a:xfrm>
            <a:off x="5143504" y="3214686"/>
            <a:ext cx="3568710" cy="311704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dirty="0" smtClean="0"/>
              <a:t>Resources:</a:t>
            </a:r>
          </a:p>
          <a:p>
            <a:pPr lvl="1">
              <a:buNone/>
            </a:pPr>
            <a:r>
              <a:rPr lang="en-CA" dirty="0" smtClean="0"/>
              <a:t>delicious.com/</a:t>
            </a:r>
            <a:r>
              <a:rPr lang="en-CA" dirty="0" err="1" smtClean="0"/>
              <a:t>mr_grieve</a:t>
            </a:r>
            <a:endParaRPr lang="en-CA" dirty="0" smtClean="0"/>
          </a:p>
          <a:p>
            <a:pPr lvl="1">
              <a:buNone/>
            </a:pPr>
            <a:endParaRPr lang="en-CA" dirty="0" smtClean="0"/>
          </a:p>
          <a:p>
            <a:pPr>
              <a:buNone/>
            </a:pPr>
            <a:r>
              <a:rPr lang="en-CA" dirty="0" smtClean="0"/>
              <a:t>Contact Information:</a:t>
            </a:r>
          </a:p>
          <a:p>
            <a:pPr lvl="1">
              <a:buNone/>
            </a:pPr>
            <a:r>
              <a:rPr lang="en-CA" dirty="0" smtClean="0"/>
              <a:t>michael.grieve@yrdsb.edu.on.ca</a:t>
            </a:r>
          </a:p>
          <a:p>
            <a:endParaRPr lang="en-CA" dirty="0"/>
          </a:p>
        </p:txBody>
      </p:sp>
      <p:sp>
        <p:nvSpPr>
          <p:cNvPr id="3" name="Title 2"/>
          <p:cNvSpPr>
            <a:spLocks noGrp="1"/>
          </p:cNvSpPr>
          <p:nvPr>
            <p:ph type="ctrTitle"/>
          </p:nvPr>
        </p:nvSpPr>
        <p:spPr/>
        <p:txBody>
          <a:bodyPr/>
          <a:lstStyle/>
          <a:p>
            <a:r>
              <a:rPr lang="en-CA" dirty="0" smtClean="0"/>
              <a:t>Michael Grieve</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CA" dirty="0" smtClean="0"/>
              <a:t>Wording</a:t>
            </a:r>
            <a:endParaRPr lang="en-CA" dirty="0"/>
          </a:p>
        </p:txBody>
      </p:sp>
      <p:sp>
        <p:nvSpPr>
          <p:cNvPr id="3" name="Content Placeholder 2"/>
          <p:cNvSpPr>
            <a:spLocks noGrp="1"/>
          </p:cNvSpPr>
          <p:nvPr>
            <p:ph idx="1"/>
          </p:nvPr>
        </p:nvSpPr>
        <p:spPr/>
        <p:txBody>
          <a:bodyPr/>
          <a:lstStyle/>
          <a:p>
            <a:pPr>
              <a:buNone/>
            </a:pPr>
            <a:r>
              <a:rPr lang="en-CA" dirty="0" smtClean="0"/>
              <a:t>Charlie invested $1000 dollars in stocks 10 years ago. He has been unlucky and his stocks have depreciated 1.3% per year. </a:t>
            </a:r>
          </a:p>
          <a:p>
            <a:pPr>
              <a:buNone/>
            </a:pPr>
            <a:r>
              <a:rPr lang="en-CA" dirty="0" smtClean="0"/>
              <a:t>How much money does Charlie have left?</a:t>
            </a:r>
          </a:p>
          <a:p>
            <a:pPr>
              <a:buNone/>
            </a:pP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CA" dirty="0" smtClean="0"/>
              <a:t>Re-Wording</a:t>
            </a:r>
            <a:endParaRPr lang="en-CA" dirty="0"/>
          </a:p>
        </p:txBody>
      </p:sp>
      <p:sp>
        <p:nvSpPr>
          <p:cNvPr id="3" name="Content Placeholder 2"/>
          <p:cNvSpPr>
            <a:spLocks noGrp="1"/>
          </p:cNvSpPr>
          <p:nvPr>
            <p:ph idx="1"/>
          </p:nvPr>
        </p:nvSpPr>
        <p:spPr/>
        <p:txBody>
          <a:bodyPr/>
          <a:lstStyle/>
          <a:p>
            <a:pPr>
              <a:buNone/>
            </a:pPr>
            <a:r>
              <a:rPr lang="en-CA" dirty="0" smtClean="0"/>
              <a:t>Due to changes in weather patterns, an area of grassland has been experiencing soil erosion at a rate of 1.3% per year for the past 10 years. The soil used to be 1m thick.</a:t>
            </a:r>
          </a:p>
          <a:p>
            <a:pPr>
              <a:buNone/>
            </a:pPr>
            <a:r>
              <a:rPr lang="en-CA" dirty="0" smtClean="0"/>
              <a:t>How thick is the soil now?</a:t>
            </a:r>
          </a:p>
          <a:p>
            <a:pPr>
              <a:buNone/>
            </a:pP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dirty="0" smtClean="0"/>
              <a:t>Simulations &amp; Programs</a:t>
            </a:r>
            <a:endParaRPr lang="en-CA" dirty="0"/>
          </a:p>
        </p:txBody>
      </p:sp>
      <p:sp>
        <p:nvSpPr>
          <p:cNvPr id="5" name="Content Placeholder 4"/>
          <p:cNvSpPr>
            <a:spLocks noGrp="1"/>
          </p:cNvSpPr>
          <p:nvPr>
            <p:ph idx="1"/>
          </p:nvPr>
        </p:nvSpPr>
        <p:spPr/>
        <p:txBody>
          <a:bodyPr/>
          <a:lstStyle/>
          <a:p>
            <a:r>
              <a:rPr lang="en-CA" dirty="0" smtClean="0"/>
              <a:t>Take 5 minutes to discuss at your table ways to embed environmental concepts into programs and simulations</a:t>
            </a:r>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dirty="0" smtClean="0"/>
              <a:t>Resources:</a:t>
            </a:r>
          </a:p>
          <a:p>
            <a:pPr lvl="1">
              <a:buNone/>
            </a:pPr>
            <a:r>
              <a:rPr lang="en-CA" dirty="0" smtClean="0"/>
              <a:t>wiki.acse.net</a:t>
            </a:r>
          </a:p>
          <a:p>
            <a:pPr lvl="1">
              <a:buNone/>
            </a:pPr>
            <a:r>
              <a:rPr lang="en-CA" dirty="0" smtClean="0"/>
              <a:t>delicious.com/</a:t>
            </a:r>
            <a:r>
              <a:rPr lang="en-CA" dirty="0" err="1" smtClean="0"/>
              <a:t>mr_grieve</a:t>
            </a:r>
            <a:endParaRPr lang="en-CA" dirty="0" smtClean="0"/>
          </a:p>
          <a:p>
            <a:pPr lvl="1">
              <a:buNone/>
            </a:pPr>
            <a:endParaRPr lang="en-CA" dirty="0" smtClean="0"/>
          </a:p>
          <a:p>
            <a:pPr>
              <a:buNone/>
            </a:pPr>
            <a:r>
              <a:rPr lang="en-CA" dirty="0" smtClean="0"/>
              <a:t>Contact Information:</a:t>
            </a:r>
          </a:p>
          <a:p>
            <a:pPr lvl="1">
              <a:buNone/>
            </a:pPr>
            <a:r>
              <a:rPr lang="en-CA" dirty="0" smtClean="0"/>
              <a:t>michael.grieve@yrdsb.edu.on.ca</a:t>
            </a:r>
          </a:p>
          <a:p>
            <a:endParaRPr lang="en-CA" dirty="0"/>
          </a:p>
        </p:txBody>
      </p:sp>
      <p:sp>
        <p:nvSpPr>
          <p:cNvPr id="3" name="Title 2"/>
          <p:cNvSpPr>
            <a:spLocks noGrp="1"/>
          </p:cNvSpPr>
          <p:nvPr>
            <p:ph type="ctrTitle"/>
          </p:nvPr>
        </p:nvSpPr>
        <p:spPr/>
        <p:txBody>
          <a:bodyPr/>
          <a:lstStyle/>
          <a:p>
            <a:r>
              <a:rPr lang="en-CA" dirty="0" smtClean="0"/>
              <a:t>Thank You</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r>
              <a:rPr lang="en-CA" dirty="0" smtClean="0"/>
              <a:t>Environmental Expectations</a:t>
            </a:r>
          </a:p>
          <a:p>
            <a:pPr marL="514350" indent="-514350"/>
            <a:r>
              <a:rPr lang="en-CA" dirty="0" smtClean="0"/>
              <a:t>Electronic Waste </a:t>
            </a:r>
          </a:p>
          <a:p>
            <a:pPr marL="514350" indent="-514350"/>
            <a:r>
              <a:rPr lang="en-CA" dirty="0" smtClean="0"/>
              <a:t>The Carbon Footprint of Computing</a:t>
            </a:r>
          </a:p>
          <a:p>
            <a:pPr marL="514350" indent="-514350"/>
            <a:r>
              <a:rPr lang="en-CA" dirty="0" smtClean="0"/>
              <a:t>Green Information Technology</a:t>
            </a:r>
          </a:p>
          <a:p>
            <a:pPr marL="514350" indent="-514350"/>
            <a:r>
              <a:rPr lang="en-CA" dirty="0" smtClean="0"/>
              <a:t>Corporate Responsibility</a:t>
            </a:r>
          </a:p>
          <a:p>
            <a:pPr marL="514350" indent="-514350"/>
            <a:r>
              <a:rPr lang="en-CA" dirty="0" smtClean="0"/>
              <a:t>Embedding Environmental Education </a:t>
            </a:r>
          </a:p>
          <a:p>
            <a:pPr marL="514350" indent="-514350"/>
            <a:endParaRPr lang="en-CA" dirty="0" smtClean="0"/>
          </a:p>
          <a:p>
            <a:pPr marL="514350" indent="-514350"/>
            <a:endParaRPr lang="en-CA" dirty="0" smtClean="0"/>
          </a:p>
          <a:p>
            <a:pPr>
              <a:buNone/>
            </a:pPr>
            <a:endParaRPr lang="en-CA" dirty="0"/>
          </a:p>
        </p:txBody>
      </p:sp>
      <p:sp>
        <p:nvSpPr>
          <p:cNvPr id="3" name="Title 2"/>
          <p:cNvSpPr>
            <a:spLocks noGrp="1"/>
          </p:cNvSpPr>
          <p:nvPr>
            <p:ph type="ctrTitle"/>
          </p:nvPr>
        </p:nvSpPr>
        <p:spPr/>
        <p:txBody>
          <a:bodyPr/>
          <a:lstStyle/>
          <a:p>
            <a:r>
              <a:rPr lang="en-CA" dirty="0" smtClean="0"/>
              <a:t>Outline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2140"/>
            <a:ext cx="9144000" cy="1285860"/>
          </a:xfrm>
        </p:spPr>
        <p:txBody>
          <a:bodyPr>
            <a:normAutofit/>
          </a:bodyPr>
          <a:lstStyle/>
          <a:p>
            <a:r>
              <a:rPr lang="en-CA" dirty="0" smtClean="0"/>
              <a:t>Environmental Expectations</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8596" y="1571612"/>
            <a:ext cx="3857652" cy="4786346"/>
          </a:xfrm>
          <a:prstGeom prst="roundRect">
            <a:avLst>
              <a:gd name="adj" fmla="val 57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857752" y="1571612"/>
            <a:ext cx="3857652" cy="4786346"/>
          </a:xfrm>
          <a:prstGeom prst="roundRect">
            <a:avLst>
              <a:gd name="adj" fmla="val 601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ctrTitle"/>
          </p:nvPr>
        </p:nvSpPr>
        <p:spPr/>
        <p:txBody>
          <a:bodyPr/>
          <a:lstStyle/>
          <a:p>
            <a:r>
              <a:rPr lang="en-CA" dirty="0" smtClean="0"/>
              <a:t>Ministry Documents</a:t>
            </a:r>
            <a:endParaRPr lang="en-CA" dirty="0"/>
          </a:p>
        </p:txBody>
      </p:sp>
      <p:pic>
        <p:nvPicPr>
          <p:cNvPr id="4" name="Picture 2" descr="http://www.mov99.com/movie/poster/showposter.asp?id=po2007314515610">
            <a:hlinkClick r:id="rId2" action="ppaction://hlinkfile"/>
          </p:cNvPr>
          <p:cNvPicPr>
            <a:picLocks noChangeAspect="1" noChangeArrowheads="1"/>
          </p:cNvPicPr>
          <p:nvPr/>
        </p:nvPicPr>
        <p:blipFill>
          <a:blip r:embed="rId3" cstate="print"/>
          <a:stretch>
            <a:fillRect/>
          </a:stretch>
        </p:blipFill>
        <p:spPr bwMode="auto">
          <a:xfrm>
            <a:off x="5257942" y="1857364"/>
            <a:ext cx="3057273" cy="4214842"/>
          </a:xfrm>
          <a:prstGeom prst="rect">
            <a:avLst/>
          </a:prstGeom>
          <a:noFill/>
        </p:spPr>
      </p:pic>
      <p:pic>
        <p:nvPicPr>
          <p:cNvPr id="5" name="Picture 2" descr="http://www.cinevegas.com/cv/images/63/ManufacturedLandscapesDVD.jpg">
            <a:hlinkClick r:id="rId4" action="ppaction://hlinkfile"/>
          </p:cNvPr>
          <p:cNvPicPr>
            <a:picLocks noChangeAspect="1" noChangeArrowheads="1"/>
          </p:cNvPicPr>
          <p:nvPr/>
        </p:nvPicPr>
        <p:blipFill>
          <a:blip r:embed="rId5"/>
          <a:stretch>
            <a:fillRect/>
          </a:stretch>
        </p:blipFill>
        <p:spPr bwMode="auto">
          <a:xfrm>
            <a:off x="785786" y="1857364"/>
            <a:ext cx="3143272" cy="4214841"/>
          </a:xfrm>
          <a:prstGeom prst="rect">
            <a:avLst/>
          </a:prstGeom>
          <a:blipFill>
            <a:blip r:embed="rId6"/>
            <a:tile tx="0" ty="0" sx="100000" sy="100000" flip="none" algn="tl"/>
          </a: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8596" y="1571612"/>
            <a:ext cx="3857652" cy="4786346"/>
          </a:xfrm>
          <a:prstGeom prst="roundRect">
            <a:avLst>
              <a:gd name="adj" fmla="val 5747"/>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857752" y="1571612"/>
            <a:ext cx="3857652" cy="4786346"/>
          </a:xfrm>
          <a:prstGeom prst="roundRect">
            <a:avLst>
              <a:gd name="adj" fmla="val 6013"/>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ctrTitle"/>
          </p:nvPr>
        </p:nvSpPr>
        <p:spPr/>
        <p:txBody>
          <a:bodyPr/>
          <a:lstStyle/>
          <a:p>
            <a:r>
              <a:rPr lang="en-CA" dirty="0" smtClean="0"/>
              <a:t>Ministry Documents</a:t>
            </a:r>
            <a:endParaRPr lang="en-CA" dirty="0"/>
          </a:p>
        </p:txBody>
      </p:sp>
      <p:pic>
        <p:nvPicPr>
          <p:cNvPr id="4" name="Picture 2" descr="http://www.mov99.com/movie/poster/showposter.asp?id=po2007314515610">
            <a:hlinkClick r:id="rId2" action="ppaction://hlinkfile"/>
          </p:cNvPr>
          <p:cNvPicPr>
            <a:picLocks noChangeAspect="1" noChangeArrowheads="1"/>
          </p:cNvPicPr>
          <p:nvPr/>
        </p:nvPicPr>
        <p:blipFill>
          <a:blip r:embed="rId3"/>
          <a:stretch>
            <a:fillRect/>
          </a:stretch>
        </p:blipFill>
        <p:spPr bwMode="auto">
          <a:xfrm>
            <a:off x="5257942" y="1857364"/>
            <a:ext cx="3057273" cy="4214842"/>
          </a:xfrm>
          <a:prstGeom prst="rect">
            <a:avLst/>
          </a:prstGeom>
          <a:noFill/>
        </p:spPr>
      </p:pic>
      <p:pic>
        <p:nvPicPr>
          <p:cNvPr id="5" name="Picture 2" descr="http://www.cinevegas.com/cv/images/63/ManufacturedLandscapesDVD.jpg">
            <a:hlinkClick r:id="rId4" action="ppaction://hlinkfile"/>
          </p:cNvPr>
          <p:cNvPicPr>
            <a:picLocks noChangeAspect="1" noChangeArrowheads="1"/>
          </p:cNvPicPr>
          <p:nvPr/>
        </p:nvPicPr>
        <p:blipFill>
          <a:blip r:embed="rId5" cstate="print"/>
          <a:stretch>
            <a:fillRect/>
          </a:stretch>
        </p:blipFill>
        <p:spPr bwMode="auto">
          <a:xfrm>
            <a:off x="785786" y="1857364"/>
            <a:ext cx="3143272" cy="4214842"/>
          </a:xfrm>
          <a:prstGeom prst="rect">
            <a:avLst/>
          </a:prstGeom>
          <a:blipFill>
            <a:blip r:embed="rId6"/>
            <a:tile tx="0" ty="0" sx="100000" sy="100000" flip="none" algn="tl"/>
          </a: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CA" sz="3000" b="1" dirty="0" smtClean="0"/>
              <a:t>C2.2</a:t>
            </a:r>
            <a:r>
              <a:rPr lang="en-CA" sz="3000" dirty="0" smtClean="0"/>
              <a:t> </a:t>
            </a:r>
          </a:p>
          <a:p>
            <a:pPr marL="450850" lvl="1" indent="6350">
              <a:buNone/>
            </a:pPr>
            <a:r>
              <a:rPr lang="en-CA" sz="3000" dirty="0" smtClean="0"/>
              <a:t>Identify measures that help reduce the negative effects of computers on the environment</a:t>
            </a:r>
          </a:p>
        </p:txBody>
      </p:sp>
      <p:sp>
        <p:nvSpPr>
          <p:cNvPr id="3" name="Title 2"/>
          <p:cNvSpPr>
            <a:spLocks noGrp="1"/>
          </p:cNvSpPr>
          <p:nvPr>
            <p:ph type="ctrTitle"/>
          </p:nvPr>
        </p:nvSpPr>
        <p:spPr/>
        <p:txBody>
          <a:bodyPr>
            <a:normAutofit/>
          </a:bodyPr>
          <a:lstStyle/>
          <a:p>
            <a:r>
              <a:rPr lang="en-CA" dirty="0" smtClean="0"/>
              <a:t>ICS20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CA" sz="3000" b="1" dirty="0" smtClean="0"/>
              <a:t>C2.4</a:t>
            </a:r>
            <a:r>
              <a:rPr lang="en-CA" sz="3000" dirty="0" smtClean="0"/>
              <a:t> </a:t>
            </a:r>
          </a:p>
          <a:p>
            <a:pPr marL="450850" lvl="1" indent="6350">
              <a:buNone/>
            </a:pPr>
            <a:r>
              <a:rPr lang="en-CA" sz="3000" dirty="0" smtClean="0"/>
              <a:t>Describe, ... , how and where recycled electronic waste is processed, and identify local companies and institutions that offer such services.</a:t>
            </a:r>
            <a:endParaRPr lang="en-CA" sz="3000" i="1" dirty="0" smtClean="0"/>
          </a:p>
        </p:txBody>
      </p:sp>
      <p:sp>
        <p:nvSpPr>
          <p:cNvPr id="3" name="Title 2"/>
          <p:cNvSpPr>
            <a:spLocks noGrp="1"/>
          </p:cNvSpPr>
          <p:nvPr>
            <p:ph type="ctrTitle"/>
          </p:nvPr>
        </p:nvSpPr>
        <p:spPr/>
        <p:txBody>
          <a:bodyPr>
            <a:normAutofit/>
          </a:bodyPr>
          <a:lstStyle/>
          <a:p>
            <a:r>
              <a:rPr lang="en-CA" dirty="0" smtClean="0"/>
              <a:t>ICS20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arth 2">
      <a:dk1>
        <a:sysClr val="windowText" lastClr="000000"/>
      </a:dk1>
      <a:lt1>
        <a:sysClr val="window" lastClr="FFFFFF"/>
      </a:lt1>
      <a:dk2>
        <a:srgbClr val="1F497D"/>
      </a:dk2>
      <a:lt2>
        <a:srgbClr val="0C0C0C"/>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ndar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4847</TotalTime>
  <Words>985</Words>
  <Application>Microsoft Office PowerPoint</Application>
  <PresentationFormat>On-screen Show (4:3)</PresentationFormat>
  <Paragraphs>209</Paragraphs>
  <Slides>33</Slides>
  <Notes>20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Environmental Topics in  Computer Studies</vt:lpstr>
      <vt:lpstr>Michael Grieve</vt:lpstr>
      <vt:lpstr>Outline</vt:lpstr>
      <vt:lpstr>Environmental Expectations</vt:lpstr>
      <vt:lpstr>Ministry Documents</vt:lpstr>
      <vt:lpstr>Ministry Documents</vt:lpstr>
      <vt:lpstr>ICS20</vt:lpstr>
      <vt:lpstr>ICS20</vt:lpstr>
      <vt:lpstr>Electronic Waste</vt:lpstr>
      <vt:lpstr>Impacts of Electronic Waste</vt:lpstr>
      <vt:lpstr>Electronic Waste in China</vt:lpstr>
      <vt:lpstr>Electronics Recycling</vt:lpstr>
      <vt:lpstr>Electronics Recycling</vt:lpstr>
      <vt:lpstr>The Carbon Footprint of Computing</vt:lpstr>
      <vt:lpstr>Carbon Dioxide / Spam E-mail</vt:lpstr>
      <vt:lpstr>Carbon Dioxide / Spam E-mail</vt:lpstr>
      <vt:lpstr>Carbon Dioxide / Spam E-mail</vt:lpstr>
      <vt:lpstr>Carbon Dioxide / Spam E-mail</vt:lpstr>
      <vt:lpstr>Carbon Dioxide / Google Search</vt:lpstr>
      <vt:lpstr>Green INFORMATION TECHNOLOGY</vt:lpstr>
      <vt:lpstr>Greening our Classrooms</vt:lpstr>
      <vt:lpstr>School Wide</vt:lpstr>
      <vt:lpstr>School wide programs</vt:lpstr>
      <vt:lpstr>Corporate Responsibility</vt:lpstr>
      <vt:lpstr>Greenpeace Rankings ‘09</vt:lpstr>
      <vt:lpstr>Wall - E</vt:lpstr>
      <vt:lpstr>Embedding Environmental  Education</vt:lpstr>
      <vt:lpstr>Fractals in Nature</vt:lpstr>
      <vt:lpstr>Wording</vt:lpstr>
      <vt:lpstr>Re-Wording</vt:lpstr>
      <vt:lpstr>Simulations &amp; Programs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c:creator>
  <cp:lastModifiedBy>Mike</cp:lastModifiedBy>
  <cp:revision>112</cp:revision>
  <dcterms:created xsi:type="dcterms:W3CDTF">2009-07-30T17:49:39Z</dcterms:created>
  <dcterms:modified xsi:type="dcterms:W3CDTF">2009-08-16T14:22:41Z</dcterms:modified>
</cp:coreProperties>
</file>